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804" r:id="rId5"/>
    <p:sldId id="806" r:id="rId6"/>
    <p:sldId id="807" r:id="rId7"/>
    <p:sldId id="808" r:id="rId8"/>
    <p:sldId id="809" r:id="rId9"/>
    <p:sldId id="810" r:id="rId10"/>
    <p:sldId id="811" r:id="rId11"/>
    <p:sldId id="812" r:id="rId12"/>
    <p:sldId id="833" r:id="rId13"/>
    <p:sldId id="834" r:id="rId14"/>
    <p:sldId id="835" r:id="rId15"/>
    <p:sldId id="836" r:id="rId16"/>
    <p:sldId id="837" r:id="rId17"/>
    <p:sldId id="838" r:id="rId18"/>
    <p:sldId id="839" r:id="rId19"/>
    <p:sldId id="865" r:id="rId20"/>
    <p:sldId id="866" r:id="rId21"/>
    <p:sldId id="813" r:id="rId22"/>
    <p:sldId id="863" r:id="rId23"/>
    <p:sldId id="862" r:id="rId24"/>
    <p:sldId id="814" r:id="rId25"/>
    <p:sldId id="815" r:id="rId26"/>
    <p:sldId id="816" r:id="rId27"/>
    <p:sldId id="817" r:id="rId28"/>
    <p:sldId id="818" r:id="rId29"/>
    <p:sldId id="819" r:id="rId30"/>
    <p:sldId id="820" r:id="rId31"/>
    <p:sldId id="821" r:id="rId32"/>
    <p:sldId id="822" r:id="rId33"/>
    <p:sldId id="805" r:id="rId34"/>
    <p:sldId id="823" r:id="rId35"/>
    <p:sldId id="826" r:id="rId36"/>
    <p:sldId id="827" r:id="rId37"/>
    <p:sldId id="825" r:id="rId38"/>
    <p:sldId id="824" r:id="rId39"/>
    <p:sldId id="828" r:id="rId40"/>
    <p:sldId id="829" r:id="rId41"/>
    <p:sldId id="830" r:id="rId42"/>
    <p:sldId id="831" r:id="rId43"/>
    <p:sldId id="832" r:id="rId44"/>
    <p:sldId id="840" r:id="rId45"/>
    <p:sldId id="842" r:id="rId46"/>
    <p:sldId id="843" r:id="rId47"/>
    <p:sldId id="844" r:id="rId48"/>
    <p:sldId id="845" r:id="rId49"/>
    <p:sldId id="846" r:id="rId50"/>
    <p:sldId id="848" r:id="rId51"/>
    <p:sldId id="850" r:id="rId52"/>
    <p:sldId id="851" r:id="rId53"/>
    <p:sldId id="853" r:id="rId54"/>
    <p:sldId id="854" r:id="rId55"/>
    <p:sldId id="855" r:id="rId56"/>
    <p:sldId id="856" r:id="rId57"/>
    <p:sldId id="857" r:id="rId58"/>
    <p:sldId id="858" r:id="rId59"/>
    <p:sldId id="859" r:id="rId60"/>
    <p:sldId id="860" r:id="rId61"/>
    <p:sldId id="861" r:id="rId62"/>
    <p:sldId id="864" r:id="rId63"/>
  </p:sldIdLst>
  <p:sldSz cx="9144000" cy="5143500" type="screen16x9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hong" initials="lh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0606"/>
    <a:srgbClr val="FF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8" autoAdjust="0"/>
    <p:restoredTop sz="78211" autoAdjust="0"/>
  </p:normalViewPr>
  <p:slideViewPr>
    <p:cSldViewPr snapToGrid="0" snapToObjects="1">
      <p:cViewPr varScale="1">
        <p:scale>
          <a:sx n="106" d="100"/>
          <a:sy n="106" d="100"/>
        </p:scale>
        <p:origin x="184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FBA33AE-CA3F-F648-AAC3-65A8382068F9}" type="datetimeFigureOut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679F6D-7149-BC47-98CE-063D295B7BD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981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1040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701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77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8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95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291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29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6238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091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18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145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37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82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120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065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351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0111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92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813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58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2106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478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127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0729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495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74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62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889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066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585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09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0867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122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578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62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05128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755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441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954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316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7861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65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66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6829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21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79F6D-7149-BC47-98CE-063D295B7BD3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73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E7C3-BA86-5149-B59B-08DE0E110647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23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7F6B-1185-8F45-B383-B7FDC294BBFB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31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C5DB-B60B-9C41-9504-17391A11988E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11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EAD6-3F78-DF47-BD01-926DB9725EF2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41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F739-9652-F443-8C64-11B953ED86E6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58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0E9B-69F4-1E45-A7A8-BFCAA45F17E1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01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D3F7C-2C4F-944C-B510-8EA42FD489E9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39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2B28-6B57-0346-B73B-618B6E377EEC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95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C429-BCA5-4044-B4A7-9A790DF49A5E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040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7415-C93F-EA46-973D-DE316C563942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64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C70D-9776-584D-9E83-D4C1DE00E7E1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23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1608-044C-8848-BAB5-E6EAFF48003A}" type="datetime1">
              <a:rPr kumimoji="1" lang="zh-CN" altLang="en-US" smtClean="0"/>
              <a:pPr/>
              <a:t>2021/6/24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知识图谱概述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25BD4-2C18-3241-A107-B7FFDDC89A8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93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7207" y="1637497"/>
            <a:ext cx="84270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Network</a:t>
            </a:r>
            <a:r>
              <a:rPr kumimoji="1" lang="zh-CN" altLang="en-US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Properties&amp;</a:t>
            </a:r>
          </a:p>
          <a:p>
            <a:pPr algn="ctr"/>
            <a:r>
              <a:rPr kumimoji="1" lang="en-US" altLang="zh-CN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Random</a:t>
            </a:r>
            <a:r>
              <a:rPr kumimoji="1" lang="zh-CN" altLang="en-US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Graph</a:t>
            </a:r>
            <a:r>
              <a:rPr kumimoji="1" lang="zh-CN" altLang="en-US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4950" spc="600" dirty="0">
                <a:solidFill>
                  <a:srgbClr val="C0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Model</a:t>
            </a:r>
            <a:endParaRPr kumimoji="1" lang="zh-CN" altLang="en-US" sz="4950" spc="600" dirty="0">
              <a:solidFill>
                <a:srgbClr val="C0000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9227" y="3519870"/>
            <a:ext cx="30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Lei</a:t>
            </a:r>
            <a:r>
              <a:rPr kumimoji="1" lang="zh-CN" altLang="en-US" sz="1800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 </a:t>
            </a:r>
            <a:r>
              <a:rPr kumimoji="1" lang="en-US" altLang="zh-CN" sz="1800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Zou</a:t>
            </a:r>
          </a:p>
          <a:p>
            <a:pPr algn="ctr"/>
            <a:r>
              <a:rPr kumimoji="1" lang="en-US" altLang="zh-CN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Peking</a:t>
            </a:r>
            <a:r>
              <a:rPr kumimoji="1" lang="zh-CN" altLang="en-US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 </a:t>
            </a:r>
            <a:r>
              <a:rPr kumimoji="1" lang="en-US" altLang="zh-CN" dirty="0">
                <a:latin typeface="Apple Chancery" panose="03020702040506060504" pitchFamily="66" charset="-79"/>
                <a:ea typeface="报隶-简" panose="02010600040101010101" pitchFamily="2" charset="-122"/>
                <a:cs typeface="Apple Chancery" panose="03020702040506060504" pitchFamily="66" charset="-79"/>
              </a:rPr>
              <a:t>University</a:t>
            </a:r>
            <a:endParaRPr kumimoji="1" lang="zh-CN" altLang="en-US" sz="1800" dirty="0">
              <a:latin typeface="Apple Chancery" panose="03020702040506060504" pitchFamily="66" charset="-79"/>
              <a:ea typeface="报隶-简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23773" y="4308642"/>
            <a:ext cx="12490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13" i="1" u="sng" dirty="0">
                <a:solidFill>
                  <a:schemeClr val="accent1"/>
                </a:solidFill>
              </a:rPr>
              <a:t>zoulei@pku.edu.cn</a:t>
            </a:r>
            <a:endParaRPr kumimoji="1" lang="zh-CN" altLang="en-US" sz="1013" i="1" u="sng" dirty="0">
              <a:solidFill>
                <a:schemeClr val="accent1"/>
              </a:solidFill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756690" y="3128966"/>
            <a:ext cx="7768063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timgsa.baidu.com/timg?image&amp;quality=80&amp;size=b9999_10000&amp;sec=1563639073604&amp;di=b34d8696196e91dd429f9aa945198a08&amp;imgtype=0&amp;src=http%3A%2F%2Fphoto.16pic.com%2F00%2F01%2F41%2F16pic_141244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77" y="114078"/>
            <a:ext cx="1883320" cy="118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9353FB-7219-0A4B-8E9F-84056C69131A}"/>
              </a:ext>
            </a:extLst>
          </p:cNvPr>
          <p:cNvSpPr txBox="1"/>
          <p:nvPr/>
        </p:nvSpPr>
        <p:spPr>
          <a:xfrm>
            <a:off x="442357" y="1023390"/>
            <a:ext cx="8259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(4)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Connectivity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largest</a:t>
            </a:r>
            <a:r>
              <a:rPr lang="zh-CN" altLang="en-US" sz="2000" dirty="0"/>
              <a:t> </a:t>
            </a:r>
            <a:r>
              <a:rPr lang="en-US" altLang="zh-CN" sz="2000" dirty="0"/>
              <a:t>connected</a:t>
            </a:r>
            <a:r>
              <a:rPr lang="zh-CN" altLang="en-US" sz="2000" dirty="0"/>
              <a:t> </a:t>
            </a:r>
            <a:r>
              <a:rPr lang="en-US" altLang="zh-CN" sz="2000" dirty="0"/>
              <a:t>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Largest</a:t>
            </a:r>
            <a:r>
              <a:rPr lang="zh-CN" altLang="en-US" sz="2000" dirty="0"/>
              <a:t> </a:t>
            </a:r>
            <a:r>
              <a:rPr lang="en-US" altLang="zh-CN" sz="2000" dirty="0"/>
              <a:t>set</a:t>
            </a:r>
            <a:r>
              <a:rPr lang="zh-CN" altLang="en-US" sz="2000" dirty="0"/>
              <a:t> </a:t>
            </a:r>
            <a:r>
              <a:rPr lang="en-US" altLang="zh-CN" sz="2000" dirty="0"/>
              <a:t>where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vertices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joined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path.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Largest component = Giant component</a:t>
            </a:r>
          </a:p>
          <a:p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97A6AA-E2FD-6C40-978E-C6D01865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78" y="2487899"/>
            <a:ext cx="6846091" cy="22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7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0244" y="2359508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Measure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Real-world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Networks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62200" y="1574678"/>
            <a:ext cx="22653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5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Part 2</a:t>
            </a:r>
            <a:endParaRPr kumimoji="1" lang="zh-CN" altLang="en-US" sz="45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40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e.g.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MSN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networks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823257-2378-8D4A-B3AB-A19A126F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04" y="992466"/>
            <a:ext cx="5682008" cy="38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Degree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Distribution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AD8E25-9A00-E74E-B5B6-2D3044FA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0" y="1232894"/>
            <a:ext cx="4358713" cy="29023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EF130B-2C35-9E45-A5C0-E85211A0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023" y="1296540"/>
            <a:ext cx="4094931" cy="2775024"/>
          </a:xfrm>
          <a:prstGeom prst="rect">
            <a:avLst/>
          </a:prstGeom>
        </p:spPr>
      </p:pic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84B7BBE6-3CEC-A14E-B6A7-B9BC275BD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07365"/>
              </p:ext>
            </p:extLst>
          </p:nvPr>
        </p:nvGraphicFramePr>
        <p:xfrm>
          <a:off x="1645896" y="4444253"/>
          <a:ext cx="1404232" cy="433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6" imgW="1358647" imgH="418893" progId="">
                  <p:embed/>
                </p:oleObj>
              </mc:Choice>
              <mc:Fallback>
                <p:oleObj name="Equation" r:id="rId6" imgW="1358647" imgH="418893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896" y="4444253"/>
                        <a:ext cx="1404232" cy="4330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2828E12-7454-174D-A31C-CF694FC9E2C7}"/>
              </a:ext>
            </a:extLst>
          </p:cNvPr>
          <p:cNvSpPr/>
          <p:nvPr/>
        </p:nvSpPr>
        <p:spPr>
          <a:xfrm>
            <a:off x="3278171" y="4334901"/>
            <a:ext cx="4572000" cy="7834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ea typeface="宋体" charset="-122"/>
              </a:rPr>
              <a:t>where      is a parameter whose value is typically between 2 and 3.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FC8C7D-75F9-B34A-A9B7-1025E56282E5}"/>
                  </a:ext>
                </a:extLst>
              </p:cNvPr>
              <p:cNvSpPr txBox="1"/>
              <p:nvPr/>
            </p:nvSpPr>
            <p:spPr>
              <a:xfrm>
                <a:off x="4041971" y="4399978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92FC8C7D-75F9-B34A-A9B7-1025E5628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1" y="4399978"/>
                <a:ext cx="180947" cy="276999"/>
              </a:xfrm>
              <a:prstGeom prst="rect">
                <a:avLst/>
              </a:prstGeom>
              <a:blipFill>
                <a:blip r:embed="rId8"/>
                <a:stretch>
                  <a:fillRect l="-33333" r="-2666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7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Clustering Coefficient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E63DD6-81DA-C547-A55F-79E1DD8B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10" y="1098332"/>
            <a:ext cx="4794356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0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Connected Components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117CE-6D61-4543-8326-5C41F6B8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31" y="1047541"/>
            <a:ext cx="5472369" cy="37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Diameter of WCC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7D211-CA3F-D649-AC69-57ABC0F7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63" y="910324"/>
            <a:ext cx="4205007" cy="3105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FD8C9C-06CC-7D43-A7C2-BE428D59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77" y="178382"/>
            <a:ext cx="1234146" cy="49651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38DFFF-371F-4147-BFD0-F2C124499742}"/>
              </a:ext>
            </a:extLst>
          </p:cNvPr>
          <p:cNvSpPr txBox="1"/>
          <p:nvPr/>
        </p:nvSpPr>
        <p:spPr>
          <a:xfrm>
            <a:off x="45426" y="4015560"/>
            <a:ext cx="6412524" cy="861774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</a:rPr>
              <a:t>Avg. path length 6.6</a:t>
            </a:r>
          </a:p>
          <a:p>
            <a:pPr algn="ctr"/>
            <a:r>
              <a:rPr lang="en-US" altLang="zh-CN" sz="2500" b="1" dirty="0">
                <a:solidFill>
                  <a:schemeClr val="bg1"/>
                </a:solidFill>
              </a:rPr>
              <a:t>90% of the nodes can be reached in &lt; 8 hops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63D3E5-A7F2-864E-B067-D7A0F6A430AC}"/>
              </a:ext>
            </a:extLst>
          </p:cNvPr>
          <p:cNvSpPr/>
          <p:nvPr/>
        </p:nvSpPr>
        <p:spPr>
          <a:xfrm>
            <a:off x="4726064" y="2571750"/>
            <a:ext cx="1631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Linux Libertine"/>
              </a:rPr>
              <a:t>“Six degrees of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Linux Libertine"/>
              </a:rPr>
              <a:t>separation”</a:t>
            </a:r>
            <a:endParaRPr lang="en-US" altLang="zh-CN" b="0" i="0" dirty="0">
              <a:solidFill>
                <a:schemeClr val="accent1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59058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777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Real-world Networks: Key Network Properties (e.g. MSN) 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6D907C-3034-3945-A178-7BCA23ED5B9C}"/>
              </a:ext>
            </a:extLst>
          </p:cNvPr>
          <p:cNvSpPr/>
          <p:nvPr/>
        </p:nvSpPr>
        <p:spPr>
          <a:xfrm>
            <a:off x="533995" y="1289638"/>
            <a:ext cx="6083717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latin typeface="Helvetica" pitchFamily="2" charset="0"/>
              </a:rPr>
              <a:t>Degree distribution:     </a:t>
            </a:r>
            <a:r>
              <a:rPr lang="en-US" altLang="zh-CN" sz="2500" dirty="0">
                <a:latin typeface="Helvetica" pitchFamily="2" charset="0"/>
              </a:rPr>
              <a:t>Heavily skewed, </a:t>
            </a:r>
          </a:p>
          <a:p>
            <a:r>
              <a:rPr lang="en-US" altLang="zh-CN" sz="2500" dirty="0">
                <a:latin typeface="Helvetica" pitchFamily="2" charset="0"/>
              </a:rPr>
              <a:t>average degree=14.4</a:t>
            </a:r>
          </a:p>
          <a:p>
            <a:endParaRPr lang="en-US" altLang="zh-CN" sz="2500" dirty="0">
              <a:effectLst/>
              <a:latin typeface="Helvetica" pitchFamily="2" charset="0"/>
            </a:endParaRPr>
          </a:p>
          <a:p>
            <a:r>
              <a:rPr lang="en-US" altLang="zh-CN" sz="2500" b="1" dirty="0">
                <a:latin typeface="Helvetica" pitchFamily="2" charset="0"/>
              </a:rPr>
              <a:t>Path Length:     </a:t>
            </a:r>
            <a:r>
              <a:rPr lang="en-US" altLang="zh-CN" sz="2500" dirty="0">
                <a:latin typeface="Helvetica" pitchFamily="2" charset="0"/>
              </a:rPr>
              <a:t>6.6 </a:t>
            </a:r>
          </a:p>
          <a:p>
            <a:endParaRPr lang="en-US" altLang="zh-CN" sz="2500" dirty="0">
              <a:effectLst/>
              <a:latin typeface="Helvetica" pitchFamily="2" charset="0"/>
            </a:endParaRPr>
          </a:p>
          <a:p>
            <a:r>
              <a:rPr lang="en-US" altLang="zh-CN" sz="2500" b="1" dirty="0">
                <a:latin typeface="Helvetica" pitchFamily="2" charset="0"/>
              </a:rPr>
              <a:t>Clustering Coefficient:    </a:t>
            </a:r>
            <a:r>
              <a:rPr lang="en-US" altLang="zh-CN" sz="2500" dirty="0">
                <a:latin typeface="Helvetica" pitchFamily="2" charset="0"/>
              </a:rPr>
              <a:t>0.11</a:t>
            </a:r>
          </a:p>
          <a:p>
            <a:endParaRPr lang="en-US" altLang="zh-CN" sz="2500" dirty="0">
              <a:effectLst/>
              <a:latin typeface="Helvetica" pitchFamily="2" charset="0"/>
            </a:endParaRPr>
          </a:p>
          <a:p>
            <a:r>
              <a:rPr lang="en-US" altLang="zh-CN" sz="2500" b="1" dirty="0"/>
              <a:t>Connectivity:      </a:t>
            </a:r>
            <a:r>
              <a:rPr lang="en-US" altLang="zh-CN" sz="2500" dirty="0"/>
              <a:t>giant component</a:t>
            </a:r>
            <a:r>
              <a:rPr lang="en-US" altLang="zh-CN" sz="2500" dirty="0">
                <a:latin typeface="Helvetica" pitchFamily="2" charset="0"/>
              </a:rPr>
              <a:t> </a:t>
            </a:r>
            <a:endParaRPr lang="en-US" altLang="zh-CN" sz="25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8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Another example: PPI network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A62EDD-87CB-C849-9555-222C8CEC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94" y="1112846"/>
            <a:ext cx="6421361" cy="37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Six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Degree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5994901-C011-CA49-BC68-F4FCA4B951A5}"/>
              </a:ext>
            </a:extLst>
          </p:cNvPr>
          <p:cNvSpPr txBox="1">
            <a:spLocks noChangeArrowheads="1"/>
          </p:cNvSpPr>
          <p:nvPr/>
        </p:nvSpPr>
        <p:spPr>
          <a:xfrm>
            <a:off x="357350" y="956633"/>
            <a:ext cx="781396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250" dirty="0">
                <a:solidFill>
                  <a:srgbClr val="FF0000"/>
                </a:solidFill>
                <a:ea typeface="宋体" charset="-122"/>
              </a:rPr>
              <a:t>Small</a:t>
            </a:r>
            <a:r>
              <a:rPr lang="zh-CN" altLang="en-US" sz="225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250" dirty="0">
                <a:solidFill>
                  <a:srgbClr val="FF0000"/>
                </a:solidFill>
                <a:ea typeface="宋体" charset="-122"/>
              </a:rPr>
              <a:t>World</a:t>
            </a:r>
            <a:r>
              <a:rPr lang="zh-CN" altLang="en-US" sz="225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250" dirty="0">
                <a:solidFill>
                  <a:srgbClr val="FF0000"/>
                </a:solidFill>
                <a:ea typeface="宋体" charset="-122"/>
              </a:rPr>
              <a:t>Effect</a:t>
            </a:r>
          </a:p>
          <a:p>
            <a:pPr algn="just">
              <a:lnSpc>
                <a:spcPct val="130000"/>
              </a:lnSpc>
            </a:pPr>
            <a:r>
              <a:rPr lang="en-US" altLang="zh-CN" sz="2250" b="1" dirty="0">
                <a:ea typeface="宋体" charset="-122"/>
              </a:rPr>
              <a:t>Six</a:t>
            </a:r>
            <a:r>
              <a:rPr lang="zh-CN" altLang="en-US" sz="2250" b="1" dirty="0">
                <a:ea typeface="宋体" charset="-122"/>
              </a:rPr>
              <a:t> </a:t>
            </a:r>
            <a:r>
              <a:rPr lang="en-US" altLang="zh-CN" sz="2250" b="1" dirty="0">
                <a:ea typeface="宋体" charset="-122"/>
              </a:rPr>
              <a:t>Degrees</a:t>
            </a:r>
            <a:r>
              <a:rPr lang="zh-CN" altLang="en-US" sz="2250" b="1" dirty="0">
                <a:ea typeface="宋体" charset="-122"/>
              </a:rPr>
              <a:t> </a:t>
            </a:r>
            <a:r>
              <a:rPr lang="en-US" altLang="zh-CN" sz="2250" b="1" dirty="0">
                <a:ea typeface="宋体" charset="-122"/>
              </a:rPr>
              <a:t>of</a:t>
            </a:r>
            <a:r>
              <a:rPr lang="zh-CN" altLang="en-US" sz="2250" b="1" dirty="0">
                <a:ea typeface="宋体" charset="-122"/>
              </a:rPr>
              <a:t> </a:t>
            </a:r>
            <a:r>
              <a:rPr lang="en-US" altLang="zh-CN" sz="2250" b="1" dirty="0">
                <a:ea typeface="宋体" charset="-122"/>
              </a:rPr>
              <a:t>Separation-</a:t>
            </a:r>
            <a:r>
              <a:rPr lang="en-US" altLang="zh-CN" sz="2250" dirty="0">
                <a:ea typeface="宋体" charset="-122"/>
              </a:rPr>
              <a:t>----Jeffrey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Travers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(Harvard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U)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&amp;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Stanley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Milgram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(The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City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U.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of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New</a:t>
            </a:r>
            <a:r>
              <a:rPr lang="zh-CN" altLang="en-US" sz="2250" dirty="0">
                <a:ea typeface="宋体" charset="-122"/>
              </a:rPr>
              <a:t> </a:t>
            </a:r>
            <a:r>
              <a:rPr lang="en-US" altLang="zh-CN" sz="2250" dirty="0">
                <a:ea typeface="宋体" charset="-122"/>
              </a:rPr>
              <a:t>York)</a:t>
            </a:r>
            <a:r>
              <a:rPr lang="zh-CN" altLang="en-US" sz="2250" dirty="0">
                <a:ea typeface="宋体" charset="-122"/>
              </a:rPr>
              <a:t>, </a:t>
            </a:r>
            <a:r>
              <a:rPr lang="en-US" altLang="zh-CN" sz="2250" dirty="0">
                <a:ea typeface="宋体" charset="-122"/>
              </a:rPr>
              <a:t>1967.</a:t>
            </a:r>
          </a:p>
          <a:p>
            <a:pPr algn="just">
              <a:lnSpc>
                <a:spcPct val="130000"/>
              </a:lnSpc>
            </a:pPr>
            <a:r>
              <a:rPr lang="en-US" altLang="zh-CN" sz="1875" dirty="0">
                <a:ea typeface="宋体" charset="-122"/>
              </a:rPr>
              <a:t>“Arbitrarily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selected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individuals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(N=296)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in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Nebraska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and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Boston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are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asked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to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generate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acquaintance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chains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to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target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person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in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Massachusetts.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64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chains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reach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target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person.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Within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this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group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mean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number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of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intermediaries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between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starters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and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targets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is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5.2.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funneling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of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chains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through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sociometric</a:t>
            </a:r>
            <a:r>
              <a:rPr lang="zh-CN" altLang="en-US" sz="1875" dirty="0">
                <a:ea typeface="宋体" charset="-122"/>
              </a:rPr>
              <a:t>  </a:t>
            </a:r>
            <a:r>
              <a:rPr lang="en-US" altLang="zh-CN" sz="1875" dirty="0">
                <a:ea typeface="宋体" charset="-122"/>
              </a:rPr>
              <a:t>is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noted,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with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48%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of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chains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passing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through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three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persons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before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reaching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the</a:t>
            </a:r>
            <a:r>
              <a:rPr lang="zh-CN" altLang="en-US" sz="1875" dirty="0">
                <a:ea typeface="宋体" charset="-122"/>
              </a:rPr>
              <a:t> </a:t>
            </a:r>
            <a:r>
              <a:rPr lang="en-US" altLang="zh-CN" sz="1875" dirty="0">
                <a:ea typeface="宋体" charset="-122"/>
              </a:rPr>
              <a:t>target.”</a:t>
            </a:r>
            <a:r>
              <a:rPr lang="zh-CN" altLang="en-US" sz="1875" dirty="0">
                <a:ea typeface="宋体" charset="-122"/>
              </a:rPr>
              <a:t> </a:t>
            </a:r>
            <a:endParaRPr lang="en-US" altLang="zh-CN" sz="1875" dirty="0">
              <a:ea typeface="宋体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2250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26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3173" y="909756"/>
            <a:ext cx="5762971" cy="417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Key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Network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Properties</a:t>
            </a:r>
          </a:p>
          <a:p>
            <a:pPr marL="385763" indent="-385763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Measure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Real-world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Networks.</a:t>
            </a:r>
          </a:p>
          <a:p>
            <a:pPr marL="385763" indent="-385763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Graph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Generation</a:t>
            </a:r>
            <a:r>
              <a:rPr kumimoji="1" lang="zh-CN" altLang="en-US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2100" dirty="0"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</a:p>
          <a:p>
            <a:pPr marL="842963" lvl="1" indent="-3857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Random</a:t>
            </a:r>
            <a:r>
              <a:rPr kumimoji="1" lang="zh-CN" altLang="en-US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Graph</a:t>
            </a:r>
            <a:r>
              <a:rPr kumimoji="1" lang="zh-CN" altLang="en-US" dirty="0"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</a:p>
          <a:p>
            <a:pPr marL="842963" lvl="1" indent="-3857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Small-World Model</a:t>
            </a:r>
          </a:p>
          <a:p>
            <a:pPr marL="842963" lvl="1" indent="-3857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宋体-简" panose="02010800040101010101" pitchFamily="2" charset="-122"/>
                <a:ea typeface="宋体-简" panose="02010800040101010101" pitchFamily="2" charset="-122"/>
              </a:rPr>
              <a:t>Barabasi</a:t>
            </a: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-Albert (BA) Model</a:t>
            </a:r>
          </a:p>
          <a:p>
            <a:pPr marL="842963" lvl="1" indent="-3857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宋体-简" panose="02010800040101010101" pitchFamily="2" charset="-122"/>
                <a:ea typeface="宋体-简" panose="02010800040101010101" pitchFamily="2" charset="-122"/>
              </a:rPr>
              <a:t>Kronecker Graph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26085" y="4265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Heiti SC Medium" pitchFamily="2" charset="-128"/>
                <a:ea typeface="Heiti SC Medium" pitchFamily="2" charset="-128"/>
              </a:rPr>
              <a:t>Outline</a:t>
            </a:r>
            <a:endParaRPr kumimoji="1" lang="zh-CN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154CAD-7E32-9A40-AA98-2FC55D7C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Small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World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3CD9F2-6052-9C4A-96EA-869D5ACAAD4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154907"/>
            <a:ext cx="725805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dirty="0"/>
              <a:t>A </a:t>
            </a:r>
            <a:r>
              <a:rPr lang="en-US" b="1" dirty="0"/>
              <a:t>small-world network</a:t>
            </a:r>
            <a:r>
              <a:rPr lang="en-US" dirty="0"/>
              <a:t> is a type of mathematical graph in which most nodes are not neighbors of one another, but most nodes can be reached from every other by a small number of hops or steps.</a:t>
            </a:r>
          </a:p>
          <a:p>
            <a:pPr algn="just">
              <a:lnSpc>
                <a:spcPct val="130000"/>
              </a:lnSpc>
            </a:pPr>
            <a:endParaRPr lang="en-US" dirty="0"/>
          </a:p>
          <a:p>
            <a:pPr algn="just">
              <a:lnSpc>
                <a:spcPct val="130000"/>
              </a:lnSpc>
            </a:pPr>
            <a:endParaRPr lang="en-US" dirty="0"/>
          </a:p>
          <a:p>
            <a:pPr algn="just">
              <a:lnSpc>
                <a:spcPct val="130000"/>
              </a:lnSpc>
            </a:pPr>
            <a:r>
              <a:rPr lang="en-US" dirty="0"/>
              <a:t>L: The distance between two randomly chosen nodes. </a:t>
            </a:r>
          </a:p>
          <a:p>
            <a:pPr algn="just">
              <a:lnSpc>
                <a:spcPct val="130000"/>
              </a:lnSpc>
            </a:pPr>
            <a:r>
              <a:rPr lang="en-US" dirty="0"/>
              <a:t>N: The number of nodes in a network.  </a:t>
            </a:r>
          </a:p>
          <a:p>
            <a:pPr>
              <a:lnSpc>
                <a:spcPct val="130000"/>
              </a:lnSpc>
            </a:pPr>
            <a:endParaRPr lang="en-US" altLang="zh-CN" sz="2250" dirty="0">
              <a:solidFill>
                <a:srgbClr val="FF0000"/>
              </a:solidFill>
              <a:ea typeface="宋体" charset="-122"/>
            </a:endParaRPr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79C4F5CD-ACEC-2540-A193-87F268ECA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701643"/>
              </p:ext>
            </p:extLst>
          </p:nvPr>
        </p:nvGraphicFramePr>
        <p:xfrm>
          <a:off x="1257300" y="2600406"/>
          <a:ext cx="1352858" cy="3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4" imgW="1282585" imgH="355508" progId="Equation.DSMT4">
                  <p:embed/>
                </p:oleObj>
              </mc:Choice>
              <mc:Fallback>
                <p:oleObj name="Equation" r:id="rId4" imgW="1282585" imgH="355508" progId="Equation.DSMT4">
                  <p:embed/>
                  <p:pic>
                    <p:nvPicPr>
                      <p:cNvPr id="216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600406"/>
                        <a:ext cx="1352858" cy="3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67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0244" y="2359508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Graph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Generation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62200" y="1574678"/>
            <a:ext cx="22653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5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Part 3</a:t>
            </a:r>
            <a:endParaRPr kumimoji="1" lang="zh-CN" altLang="en-US" sz="45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25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468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Typical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Generation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5F6F72-C987-F949-AE6D-6BDB656E760D}"/>
              </a:ext>
            </a:extLst>
          </p:cNvPr>
          <p:cNvSpPr/>
          <p:nvPr/>
        </p:nvSpPr>
        <p:spPr>
          <a:xfrm>
            <a:off x="428596" y="938022"/>
            <a:ext cx="3348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ER graph, e.g.,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0" b="1" dirty="0"/>
              <a:t> model</a:t>
            </a:r>
            <a:endParaRPr lang="zh-CN" altLang="en-US" sz="2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CCF588-35F7-0246-B3C8-5EF1F9DB3410}"/>
              </a:ext>
            </a:extLst>
          </p:cNvPr>
          <p:cNvSpPr/>
          <p:nvPr/>
        </p:nvSpPr>
        <p:spPr>
          <a:xfrm>
            <a:off x="4909549" y="782394"/>
            <a:ext cx="36433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Stochastic block model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/>
              <a:t> Contains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dirty="0"/>
              <a:t> disjoint blocks </a:t>
            </a:r>
            <a:r>
              <a:rPr lang="en-US" altLang="zh-CN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,…</a:t>
            </a:r>
            <a:r>
              <a:rPr lang="en-US" altLang="zh-CN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/>
              <a:t>Each node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dirty="0"/>
              <a:t> has probability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/>
              <a:t> of belonging to </a:t>
            </a:r>
            <a:r>
              <a:rPr lang="en-US" altLang="zh-CN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CN" i="1" baseline="-25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/>
              <a:t>Edge probabilities specified by matrix </a:t>
            </a:r>
            <a:r>
              <a:rPr lang="en-US" altLang="zh-CN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r×r</a:t>
            </a:r>
            <a:endParaRPr lang="zh-CN" altLang="en-US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676AEB-D88D-AD4D-80DD-C74335B9D9D2}"/>
              </a:ext>
            </a:extLst>
          </p:cNvPr>
          <p:cNvSpPr/>
          <p:nvPr/>
        </p:nvSpPr>
        <p:spPr>
          <a:xfrm>
            <a:off x="419695" y="2738796"/>
            <a:ext cx="3218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Barabasi</a:t>
            </a:r>
            <a:r>
              <a:rPr lang="en-US" altLang="zh-CN" sz="2000" b="1" dirty="0"/>
              <a:t>-Albert (BA) model</a:t>
            </a:r>
            <a:endParaRPr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FF5D3A-4E72-9A47-A8D3-F3C3880B32C6}"/>
              </a:ext>
            </a:extLst>
          </p:cNvPr>
          <p:cNvSpPr/>
          <p:nvPr/>
        </p:nvSpPr>
        <p:spPr>
          <a:xfrm>
            <a:off x="4828854" y="2745021"/>
            <a:ext cx="3804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Recursive graph model (R-MAT, </a:t>
            </a:r>
          </a:p>
          <a:p>
            <a:r>
              <a:rPr lang="en-US" altLang="zh-CN" sz="2000" b="1" dirty="0" err="1"/>
              <a:t>Kronecker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pic>
        <p:nvPicPr>
          <p:cNvPr id="13" name="Picture 2" descr="查看源图像">
            <a:extLst>
              <a:ext uri="{FF2B5EF4-FFF2-40B4-BE49-F238E27FC236}">
                <a16:creationId xmlns:a16="http://schemas.microsoft.com/office/drawing/2014/main" id="{4B1699A7-8FAA-DB4F-A880-DDC370E7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534" y="1315850"/>
            <a:ext cx="3512127" cy="1260333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8F7958A-C042-7645-9A21-79F1F9DFDDCB}"/>
              </a:ext>
            </a:extLst>
          </p:cNvPr>
          <p:cNvGrpSpPr/>
          <p:nvPr/>
        </p:nvGrpSpPr>
        <p:grpSpPr>
          <a:xfrm>
            <a:off x="438677" y="3229301"/>
            <a:ext cx="3385126" cy="1844646"/>
            <a:chOff x="142844" y="3469525"/>
            <a:chExt cx="4100529" cy="215741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80FBDDA-8FCC-724C-B13B-2457E6068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2844" y="3469525"/>
              <a:ext cx="1690688" cy="2157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D5E461F-3D15-3044-8980-4086D73F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500298" y="3540963"/>
              <a:ext cx="1743075" cy="201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5F024BE8-767D-E54F-A3B5-79C594274963}"/>
                </a:ext>
              </a:extLst>
            </p:cNvPr>
            <p:cNvSpPr/>
            <p:nvPr/>
          </p:nvSpPr>
          <p:spPr>
            <a:xfrm>
              <a:off x="2000232" y="4183905"/>
              <a:ext cx="28575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E6692C9C-16EB-C544-A50B-438ED754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97866" y="3229301"/>
            <a:ext cx="2110835" cy="184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F9D790B-D1E2-E64F-900B-9BAE43835467}"/>
              </a:ext>
            </a:extLst>
          </p:cNvPr>
          <p:cNvSpPr/>
          <p:nvPr/>
        </p:nvSpPr>
        <p:spPr>
          <a:xfrm>
            <a:off x="6203611" y="2383424"/>
            <a:ext cx="229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Community structure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A2C342-F9E5-A64E-BBF1-92F64FD368CC}"/>
              </a:ext>
            </a:extLst>
          </p:cNvPr>
          <p:cNvSpPr/>
          <p:nvPr/>
        </p:nvSpPr>
        <p:spPr>
          <a:xfrm>
            <a:off x="890764" y="4704615"/>
            <a:ext cx="221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Power law, scale-free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72EF23-32A9-9A41-866E-7D50879662FC}"/>
              </a:ext>
            </a:extLst>
          </p:cNvPr>
          <p:cNvSpPr/>
          <p:nvPr/>
        </p:nvSpPr>
        <p:spPr>
          <a:xfrm>
            <a:off x="4671806" y="4774168"/>
            <a:ext cx="35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Communities-within-communities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F1DC8C-9BCA-6D45-89E5-3425AAE1E44D}"/>
              </a:ext>
            </a:extLst>
          </p:cNvPr>
          <p:cNvSpPr/>
          <p:nvPr/>
        </p:nvSpPr>
        <p:spPr>
          <a:xfrm>
            <a:off x="2775293" y="2497121"/>
            <a:ext cx="134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short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length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2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1387" y="1341199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Random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Graph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5EC847CF-57BA-BD41-B5CC-39AD4C67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3130" y="2318582"/>
            <a:ext cx="477774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448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Simplest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of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/>
              <p:nvPr/>
            </p:nvSpPr>
            <p:spPr>
              <a:xfrm>
                <a:off x="442357" y="1023390"/>
                <a:ext cx="8259285" cy="236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(4)</a:t>
                </a:r>
                <a:r>
                  <a:rPr kumimoji="1" lang="en-US" altLang="zh-CN" b="1" dirty="0" err="1">
                    <a:solidFill>
                      <a:schemeClr val="accent1"/>
                    </a:solidFill>
                  </a:rPr>
                  <a:t>Erdo-Renyi</a:t>
                </a:r>
                <a:r>
                  <a:rPr kumimoji="1" lang="zh-CN" altLang="en-US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Random</a:t>
                </a:r>
                <a:r>
                  <a:rPr kumimoji="1" lang="zh-CN" altLang="en-US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Graphs[Erdos-Renyi,‘60]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sz="2000" b="1" dirty="0"/>
                  <a:t>Two variants: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sub>
                    </m:sSub>
                  </m:oMath>
                </a14:m>
                <a:r>
                  <a:rPr lang="en-US" altLang="zh-CN" dirty="0"/>
                  <a:t>:undirected graph 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 where eachedge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appears </a:t>
                </a:r>
                <a:r>
                  <a:rPr lang="en-US" altLang="zh-CN" dirty="0" err="1"/>
                  <a:t>i.i.d</a:t>
                </a:r>
                <a:r>
                  <a:rPr lang="en-US" altLang="zh-CN" dirty="0"/>
                  <a:t>. with probability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: undirected graph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nodes, and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edges picked uniformly at random.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7" y="1023390"/>
                <a:ext cx="8259285" cy="2360518"/>
              </a:xfrm>
              <a:prstGeom prst="rect">
                <a:avLst/>
              </a:prstGeom>
              <a:blipFill>
                <a:blip r:embed="rId3"/>
                <a:stretch>
                  <a:fillRect l="-923" t="-1070" r="-1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1A50AB3-67FE-924C-BC91-0B28B61269F4}"/>
              </a:ext>
            </a:extLst>
          </p:cNvPr>
          <p:cNvSpPr txBox="1"/>
          <p:nvPr/>
        </p:nvSpPr>
        <p:spPr>
          <a:xfrm>
            <a:off x="2396030" y="3528321"/>
            <a:ext cx="3861895" cy="861774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</a:rPr>
              <a:t>What kind of networks do</a:t>
            </a:r>
          </a:p>
          <a:p>
            <a:pPr algn="ctr"/>
            <a:r>
              <a:rPr lang="en-US" altLang="zh-CN" sz="2500" b="1" dirty="0">
                <a:solidFill>
                  <a:schemeClr val="bg1"/>
                </a:solidFill>
              </a:rPr>
              <a:t>such models produce?</a:t>
            </a:r>
          </a:p>
        </p:txBody>
      </p:sp>
    </p:spTree>
    <p:extLst>
      <p:ext uri="{BB962C8B-B14F-4D97-AF65-F5344CB8AC3E}">
        <p14:creationId xmlns:p14="http://schemas.microsoft.com/office/powerpoint/2010/main" val="401133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Simplest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of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9353FB-7219-0A4B-8E9F-84056C69131A}"/>
              </a:ext>
            </a:extLst>
          </p:cNvPr>
          <p:cNvSpPr txBox="1"/>
          <p:nvPr/>
        </p:nvSpPr>
        <p:spPr>
          <a:xfrm>
            <a:off x="442357" y="1023390"/>
            <a:ext cx="82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(4)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 err="1">
                <a:solidFill>
                  <a:schemeClr val="accent1"/>
                </a:solidFill>
              </a:rPr>
              <a:t>Erdo-Renyi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Random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Graphs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[</a:t>
            </a:r>
            <a:r>
              <a:rPr kumimoji="1" lang="en-US" altLang="zh-CN" b="1" dirty="0" err="1">
                <a:solidFill>
                  <a:schemeClr val="accent1"/>
                </a:solidFill>
              </a:rPr>
              <a:t>Erdos-Renyi</a:t>
            </a:r>
            <a:r>
              <a:rPr kumimoji="1" lang="en-US" altLang="zh-CN" b="1" dirty="0">
                <a:solidFill>
                  <a:schemeClr val="accent1"/>
                </a:solidFill>
              </a:rPr>
              <a:t>,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‘60]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37B945-C146-A446-9734-0B665D09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08" y="1508541"/>
            <a:ext cx="6029323" cy="32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Properties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of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E-R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Random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5D373A-6D94-764F-B65B-2A958B47259D}"/>
                  </a:ext>
                </a:extLst>
              </p:cNvPr>
              <p:cNvSpPr txBox="1"/>
              <p:nvPr/>
            </p:nvSpPr>
            <p:spPr>
              <a:xfrm>
                <a:off x="419695" y="1435486"/>
                <a:ext cx="6338457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500" b="1" dirty="0"/>
                  <a:t>Degree</a:t>
                </a:r>
                <a:r>
                  <a:rPr kumimoji="1" lang="zh-CN" altLang="en-US" sz="2500" b="1" dirty="0"/>
                  <a:t> </a:t>
                </a:r>
                <a:r>
                  <a:rPr kumimoji="1" lang="en-US" altLang="zh-CN" sz="2500" b="1" dirty="0"/>
                  <a:t>Distribution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1" lang="en-US" altLang="zh-CN" sz="2500" b="0" dirty="0"/>
              </a:p>
              <a:p>
                <a:r>
                  <a:rPr kumimoji="1" lang="en-US" altLang="zh-CN" sz="2500" b="1" dirty="0"/>
                  <a:t>Path</a:t>
                </a:r>
                <a:r>
                  <a:rPr kumimoji="1" lang="zh-CN" altLang="en-US" sz="2500" b="1" dirty="0"/>
                  <a:t> </a:t>
                </a:r>
                <a:r>
                  <a:rPr kumimoji="1" lang="en-US" altLang="zh-CN" sz="2500" b="1" dirty="0"/>
                  <a:t>Length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kumimoji="1" lang="en-US" altLang="zh-CN" sz="2500" dirty="0"/>
              </a:p>
              <a:p>
                <a:r>
                  <a:rPr lang="en-US" altLang="zh-CN" sz="2500" b="1" dirty="0"/>
                  <a:t>Clustering coefficient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zh-CN" altLang="en-US" sz="2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5D373A-6D94-764F-B65B-2A958B47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95" y="1435486"/>
                <a:ext cx="6338457" cy="1246495"/>
              </a:xfrm>
              <a:prstGeom prst="rect">
                <a:avLst/>
              </a:prstGeom>
              <a:blipFill>
                <a:blip r:embed="rId3"/>
                <a:stretch>
                  <a:fillRect l="-1800" t="-4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C5DFB8-17A2-6D48-B38A-1EB4DDB5C58E}"/>
                  </a:ext>
                </a:extLst>
              </p:cNvPr>
              <p:cNvSpPr txBox="1"/>
              <p:nvPr/>
            </p:nvSpPr>
            <p:spPr>
              <a:xfrm>
                <a:off x="2215674" y="3046443"/>
                <a:ext cx="4712651" cy="891462"/>
              </a:xfrm>
              <a:prstGeom prst="rect">
                <a:avLst/>
              </a:prstGeom>
              <a:solidFill>
                <a:srgbClr val="C00000"/>
              </a:solidFill>
              <a:effectLst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500" b="1" dirty="0">
                    <a:solidFill>
                      <a:schemeClr val="bg1"/>
                    </a:solidFill>
                  </a:rPr>
                  <a:t>What are the values of</a:t>
                </a:r>
                <a:r>
                  <a:rPr lang="zh-CN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500" b="1" dirty="0">
                    <a:solidFill>
                      <a:schemeClr val="bg1"/>
                    </a:solidFill>
                  </a:rPr>
                  <a:t>these properties for</a:t>
                </a:r>
                <a:r>
                  <a:rPr lang="zh-CN" altLang="en-US" sz="25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𝒏𝒑</m:t>
                        </m:r>
                      </m:sub>
                    </m:sSub>
                  </m:oMath>
                </a14:m>
                <a:r>
                  <a:rPr lang="en-US" altLang="zh-CN" sz="2500" b="1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C5DFB8-17A2-6D48-B38A-1EB4DDB5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674" y="3046443"/>
                <a:ext cx="4712651" cy="891462"/>
              </a:xfrm>
              <a:prstGeom prst="rect">
                <a:avLst/>
              </a:prstGeom>
              <a:blipFill>
                <a:blip r:embed="rId4"/>
                <a:stretch>
                  <a:fillRect l="-2151" t="-7042" r="-2151" b="-1267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7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Degree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Distribution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5D373A-6D94-764F-B65B-2A958B47259D}"/>
                  </a:ext>
                </a:extLst>
              </p:cNvPr>
              <p:cNvSpPr txBox="1"/>
              <p:nvPr/>
            </p:nvSpPr>
            <p:spPr>
              <a:xfrm>
                <a:off x="352681" y="921711"/>
                <a:ext cx="7981355" cy="2045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500" b="1" dirty="0"/>
                  <a:t>Fact:</a:t>
                </a:r>
                <a:r>
                  <a:rPr kumimoji="1" lang="zh-CN" altLang="en-US" sz="2500" b="1" dirty="0"/>
                  <a:t> </a:t>
                </a:r>
                <a:r>
                  <a:rPr kumimoji="1" lang="en-US" altLang="zh-CN" sz="2500" dirty="0"/>
                  <a:t>Degree</a:t>
                </a:r>
                <a:r>
                  <a:rPr kumimoji="1" lang="zh-CN" altLang="en-US" sz="2500" dirty="0"/>
                  <a:t> </a:t>
                </a:r>
                <a:r>
                  <a:rPr kumimoji="1" lang="en-US" altLang="zh-CN" sz="2500" dirty="0"/>
                  <a:t>Distribution</a:t>
                </a:r>
                <a:r>
                  <a:rPr kumimoji="1" lang="zh-CN" altLang="en-US" sz="25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sz="2500" b="0" dirty="0"/>
                  <a:t> </a:t>
                </a:r>
                <a:r>
                  <a:rPr kumimoji="1" lang="en-US" altLang="zh-CN" sz="2500" b="0" dirty="0"/>
                  <a:t>of</a:t>
                </a:r>
                <a:r>
                  <a:rPr kumimoji="1" lang="zh-CN" altLang="en-US" sz="2500" b="0" dirty="0"/>
                  <a:t> </a:t>
                </a:r>
                <a:r>
                  <a:rPr kumimoji="1" lang="en-US" altLang="zh-CN" sz="2500" b="0" dirty="0"/>
                  <a:t>ER</a:t>
                </a:r>
                <a:r>
                  <a:rPr kumimoji="1" lang="zh-CN" altLang="en-US" sz="2500" b="0" dirty="0"/>
                  <a:t> </a:t>
                </a:r>
                <a:r>
                  <a:rPr kumimoji="1" lang="en-US" altLang="zh-CN" sz="2500" b="0" dirty="0"/>
                  <a:t>random</a:t>
                </a:r>
                <a:r>
                  <a:rPr kumimoji="1" lang="zh-CN" altLang="en-US" sz="2500" b="0" dirty="0"/>
                  <a:t> </a:t>
                </a:r>
                <a:r>
                  <a:rPr kumimoji="1" lang="en-US" altLang="zh-CN" sz="2500" b="0" dirty="0"/>
                  <a:t>graph</a:t>
                </a:r>
                <a:r>
                  <a:rPr kumimoji="1" lang="zh-CN" altLang="en-US" sz="25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sub>
                    </m:sSub>
                  </m:oMath>
                </a14:m>
                <a:r>
                  <a:rPr kumimoji="1" lang="zh-CN" altLang="en-US" sz="2500" b="0" dirty="0"/>
                  <a:t> </a:t>
                </a:r>
                <a:r>
                  <a:rPr kumimoji="1" lang="en-US" altLang="zh-CN" sz="2500" b="0" dirty="0"/>
                  <a:t>is</a:t>
                </a:r>
                <a:r>
                  <a:rPr kumimoji="1" lang="zh-CN" altLang="en-US" sz="2500" b="0" dirty="0"/>
                  <a:t> </a:t>
                </a:r>
                <a:r>
                  <a:rPr kumimoji="1" lang="en-US" altLang="zh-CN" sz="2500" dirty="0"/>
                  <a:t>binomial.</a:t>
                </a:r>
                <a:r>
                  <a:rPr kumimoji="1" lang="zh-CN" altLang="en-US" sz="2500" dirty="0"/>
                  <a:t> </a:t>
                </a:r>
                <a:r>
                  <a:rPr kumimoji="1" lang="en-US" altLang="zh-CN" sz="2500" dirty="0">
                    <a:solidFill>
                      <a:srgbClr val="C00000"/>
                    </a:solidFill>
                  </a:rPr>
                  <a:t>WHY?</a:t>
                </a:r>
              </a:p>
              <a:p>
                <a:endParaRPr kumimoji="1" lang="en-US" altLang="zh-CN" sz="2500" dirty="0"/>
              </a:p>
              <a:p>
                <a:r>
                  <a:rPr kumimoji="1" lang="en-US" altLang="zh-CN" sz="2500" dirty="0"/>
                  <a:t>Let P(k) denote the fraction of nodes with</a:t>
                </a:r>
                <a:r>
                  <a:rPr kumimoji="1" lang="zh-CN" altLang="en-US" sz="2500" dirty="0"/>
                  <a:t> </a:t>
                </a:r>
                <a:r>
                  <a:rPr kumimoji="1" lang="en-US" altLang="zh-CN" sz="2500" dirty="0"/>
                  <a:t>degree k:</a:t>
                </a:r>
              </a:p>
              <a:p>
                <a:endParaRPr kumimoji="1" lang="en-US" altLang="zh-CN" sz="25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5D373A-6D94-764F-B65B-2A958B47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1" y="921711"/>
                <a:ext cx="7981355" cy="2045625"/>
              </a:xfrm>
              <a:prstGeom prst="rect">
                <a:avLst/>
              </a:prstGeom>
              <a:blipFill>
                <a:blip r:embed="rId3"/>
                <a:stretch>
                  <a:fillRect l="-1270" t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9643E1-4740-EC42-B3BE-9283CBA09FE4}"/>
                  </a:ext>
                </a:extLst>
              </p:cNvPr>
              <p:cNvSpPr txBox="1"/>
              <p:nvPr/>
            </p:nvSpPr>
            <p:spPr>
              <a:xfrm>
                <a:off x="434465" y="2935107"/>
                <a:ext cx="4412939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959643E1-4740-EC42-B3BE-9283CBA09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65" y="2935107"/>
                <a:ext cx="4412939" cy="641522"/>
              </a:xfrm>
              <a:prstGeom prst="rect">
                <a:avLst/>
              </a:prstGeom>
              <a:blipFill>
                <a:blip r:embed="rId4"/>
                <a:stretch>
                  <a:fillRect l="-1437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E33BA9E-B6DD-8543-A0B3-1108B8FBDB51}"/>
              </a:ext>
            </a:extLst>
          </p:cNvPr>
          <p:cNvSpPr/>
          <p:nvPr/>
        </p:nvSpPr>
        <p:spPr>
          <a:xfrm>
            <a:off x="709904" y="3813475"/>
            <a:ext cx="16903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Select k nodes</a:t>
            </a:r>
          </a:p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out of n-1</a:t>
            </a:r>
            <a:endParaRPr lang="en-US" altLang="zh-CN" sz="1500" dirty="0">
              <a:solidFill>
                <a:srgbClr val="009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2E8A09-808C-C64D-87E2-C65923EAB25C}"/>
              </a:ext>
            </a:extLst>
          </p:cNvPr>
          <p:cNvSpPr/>
          <p:nvPr/>
        </p:nvSpPr>
        <p:spPr>
          <a:xfrm>
            <a:off x="2150263" y="4281153"/>
            <a:ext cx="2014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Probability</a:t>
            </a:r>
            <a:r>
              <a:rPr lang="en-US" altLang="zh-CN" dirty="0"/>
              <a:t> </a:t>
            </a:r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of</a:t>
            </a:r>
          </a:p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having k neighbors.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DF2209-E18B-E24D-8C7A-F613D97E2048}"/>
              </a:ext>
            </a:extLst>
          </p:cNvPr>
          <p:cNvSpPr/>
          <p:nvPr/>
        </p:nvSpPr>
        <p:spPr>
          <a:xfrm>
            <a:off x="3840654" y="3744226"/>
            <a:ext cx="20145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Probability of</a:t>
            </a:r>
          </a:p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missing the rest of</a:t>
            </a:r>
          </a:p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the n-1-k edges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8DF396-D8D7-4146-842F-EB5FA030E29C}"/>
              </a:ext>
            </a:extLst>
          </p:cNvPr>
          <p:cNvCxnSpPr/>
          <p:nvPr/>
        </p:nvCxnSpPr>
        <p:spPr>
          <a:xfrm flipV="1">
            <a:off x="1714495" y="3576629"/>
            <a:ext cx="199221" cy="16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37F55F4-8FF6-7D4E-8218-D3F18F0134EC}"/>
              </a:ext>
            </a:extLst>
          </p:cNvPr>
          <p:cNvCxnSpPr>
            <a:cxnSpLocks/>
          </p:cNvCxnSpPr>
          <p:nvPr/>
        </p:nvCxnSpPr>
        <p:spPr>
          <a:xfrm flipV="1">
            <a:off x="2640934" y="3502133"/>
            <a:ext cx="67116" cy="86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1CD847A-EBC1-C44A-9130-3F61CEC23F0E}"/>
              </a:ext>
            </a:extLst>
          </p:cNvPr>
          <p:cNvCxnSpPr>
            <a:cxnSpLocks/>
          </p:cNvCxnSpPr>
          <p:nvPr/>
        </p:nvCxnSpPr>
        <p:spPr>
          <a:xfrm flipH="1" flipV="1">
            <a:off x="3896649" y="3437920"/>
            <a:ext cx="268151" cy="37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6630B7C9-93A2-3F4E-8869-06FCBD966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211" y="2614266"/>
            <a:ext cx="2786825" cy="21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2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Degree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Distribution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9643E1-4740-EC42-B3BE-9283CBA09FE4}"/>
                  </a:ext>
                </a:extLst>
              </p:cNvPr>
              <p:cNvSpPr txBox="1"/>
              <p:nvPr/>
            </p:nvSpPr>
            <p:spPr>
              <a:xfrm>
                <a:off x="501580" y="1061740"/>
                <a:ext cx="4412939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959643E1-4740-EC42-B3BE-9283CBA09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0" y="1061740"/>
                <a:ext cx="4412939" cy="641522"/>
              </a:xfrm>
              <a:prstGeom prst="rect">
                <a:avLst/>
              </a:prstGeom>
              <a:blipFill>
                <a:blip r:embed="rId3"/>
                <a:stretch>
                  <a:fillRect l="-1149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6630B7C9-93A2-3F4E-8869-06FCBD96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30" y="805330"/>
            <a:ext cx="2786825" cy="21814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67ABC3-1C0D-434F-B7AD-9739DB6AB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95" y="2175286"/>
            <a:ext cx="4152305" cy="16229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C3BCF0-90C1-D648-9FC1-5EF3859EB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297" y="3097449"/>
            <a:ext cx="4698008" cy="17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2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9696" y="266166"/>
                <a:ext cx="392838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dirty="0">
                    <a:latin typeface="+mn-ea"/>
                  </a:rPr>
                  <a:t>Clustering</a:t>
                </a:r>
                <a:r>
                  <a:rPr kumimoji="1" lang="zh-CN" altLang="en-US" sz="2400" dirty="0">
                    <a:latin typeface="+mn-ea"/>
                  </a:rPr>
                  <a:t> </a:t>
                </a:r>
                <a:r>
                  <a:rPr kumimoji="1" lang="en-US" altLang="zh-CN" sz="2400" dirty="0">
                    <a:latin typeface="+mn-ea"/>
                  </a:rPr>
                  <a:t>Coefficient</a:t>
                </a:r>
                <a:r>
                  <a:rPr kumimoji="1" lang="zh-CN" altLang="en-US" sz="2400" dirty="0">
                    <a:latin typeface="+mn-ea"/>
                  </a:rPr>
                  <a:t> </a:t>
                </a:r>
                <a:r>
                  <a:rPr kumimoji="1" lang="en-US" altLang="zh-CN" sz="2400" dirty="0">
                    <a:latin typeface="+mn-ea"/>
                  </a:rPr>
                  <a:t>of</a:t>
                </a:r>
                <a:r>
                  <a:rPr kumimoji="1" lang="zh-CN" altLang="en-US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sub>
                    </m:sSub>
                  </m:oMath>
                </a14:m>
                <a:endParaRPr kumimoji="1"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96" y="266166"/>
                <a:ext cx="3928383" cy="490199"/>
              </a:xfrm>
              <a:prstGeom prst="rect">
                <a:avLst/>
              </a:prstGeom>
              <a:blipFill>
                <a:blip r:embed="rId3"/>
                <a:stretch>
                  <a:fillRect l="-2581" t="-7692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21291D-B2DB-2E4A-A782-9C068CFC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30" y="1020559"/>
            <a:ext cx="6251596" cy="3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5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0244" y="2359508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Key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Network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Properties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endParaRPr kumimoji="1" lang="en-US" altLang="zh-CN" sz="3300" b="1" dirty="0">
              <a:solidFill>
                <a:srgbClr val="C00000"/>
              </a:solidFill>
              <a:latin typeface="宋体-简" panose="02010800040101010101" pitchFamily="2" charset="-122"/>
              <a:ea typeface="宋体-简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2200" y="1574678"/>
            <a:ext cx="22653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5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Part 1</a:t>
            </a:r>
            <a:endParaRPr kumimoji="1" lang="zh-CN" altLang="en-US" sz="45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E932D7-FCBD-8644-AB2A-A0456CDF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知识图谱概述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Path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Length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D719D3-FDF4-174E-B761-50D2D70C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61" y="1024253"/>
            <a:ext cx="5637252" cy="41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Path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Length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1C0616-5993-124E-B8F5-64817321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2" y="912448"/>
            <a:ext cx="6243181" cy="40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7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Path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Length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1672F8-1CEC-1049-AA85-E057DAC9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08" y="1007800"/>
            <a:ext cx="6284832" cy="395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B6E11-6E7D-5C45-8F83-0C10EE9A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60" y="959909"/>
            <a:ext cx="6594490" cy="39493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Giant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Component</a:t>
            </a:r>
            <a:endParaRPr kumimoji="1"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261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Giant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Component</a:t>
            </a:r>
            <a:endParaRPr kumimoji="1" lang="zh-CN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728C3E-D577-3448-9081-FB8158F6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82" y="1494473"/>
            <a:ext cx="6199894" cy="3546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F5C288-A9AB-9049-9547-07357085F398}"/>
              </a:ext>
            </a:extLst>
          </p:cNvPr>
          <p:cNvSpPr txBox="1"/>
          <p:nvPr/>
        </p:nvSpPr>
        <p:spPr>
          <a:xfrm>
            <a:off x="614363" y="1014413"/>
            <a:ext cx="29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914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VS.Real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networks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78AB2D-5BF4-214A-8DC9-4AC2AC81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1162662"/>
            <a:ext cx="6386512" cy="35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VS.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Real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networks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546496" y="983381"/>
            <a:ext cx="7879558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b="1" dirty="0">
                <a:solidFill>
                  <a:srgbClr val="C00000"/>
                </a:solidFill>
              </a:rPr>
              <a:t>Are real networks like random graphs 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Giant connected component: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Average path length: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Clustering Coefficient: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Degree Distribution: </a:t>
            </a:r>
          </a:p>
          <a:p>
            <a:r>
              <a:rPr lang="zh-CN" altLang="en-US" sz="2500" b="1" dirty="0">
                <a:solidFill>
                  <a:srgbClr val="C00000"/>
                </a:solidFill>
              </a:rPr>
              <a:t>Problems with the random networks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Degree distribution differs from that of real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Giant component in most real networks does NOT emerge through a phase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No local structure – clustering coefficient is too low</a:t>
            </a:r>
          </a:p>
          <a:p>
            <a:r>
              <a:rPr lang="zh-CN" altLang="en-US" sz="2500" b="1" dirty="0">
                <a:solidFill>
                  <a:srgbClr val="C00000"/>
                </a:solidFill>
              </a:rPr>
              <a:t>Most important: Are real networks random?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The answer is simply: NO</a:t>
            </a:r>
          </a:p>
        </p:txBody>
      </p:sp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30635" y="1594367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The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Small-World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endParaRPr kumimoji="1" lang="en-US" altLang="zh-CN" sz="3300" b="1" dirty="0">
              <a:solidFill>
                <a:srgbClr val="C00000"/>
              </a:solidFill>
              <a:latin typeface="宋体-简" panose="02010800040101010101" pitchFamily="2" charset="-122"/>
              <a:ea typeface="宋体-简" panose="020108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D93F2C-C04C-5F4F-82FD-7D048313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11" y="2697003"/>
            <a:ext cx="1770453" cy="15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13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Clustering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Implies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Edge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Locality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7264AC-1BE9-0A4E-8522-EC66F2A1DB1B}"/>
              </a:ext>
            </a:extLst>
          </p:cNvPr>
          <p:cNvSpPr/>
          <p:nvPr/>
        </p:nvSpPr>
        <p:spPr>
          <a:xfrm>
            <a:off x="419694" y="1015102"/>
            <a:ext cx="8095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MSN network has 7 orders of magnitude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larger clustering than the corresponding</a:t>
            </a:r>
            <a:r>
              <a:rPr lang="zh-CN" altLang="en-US" dirty="0">
                <a:latin typeface="Helvetica" pitchFamily="2" charset="0"/>
              </a:rPr>
              <a:t>           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Other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Examples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DDE11C2-4083-AA4C-B402-166A0D64DB3A}"/>
                  </a:ext>
                </a:extLst>
              </p:cNvPr>
              <p:cNvSpPr txBox="1"/>
              <p:nvPr/>
            </p:nvSpPr>
            <p:spPr>
              <a:xfrm>
                <a:off x="2300280" y="1343016"/>
                <a:ext cx="41165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1DDE11C2-4083-AA4C-B402-166A0D64D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80" y="1343016"/>
                <a:ext cx="411651" cy="298415"/>
              </a:xfrm>
              <a:prstGeom prst="rect">
                <a:avLst/>
              </a:prstGeom>
              <a:blipFill>
                <a:blip r:embed="rId3"/>
                <a:stretch>
                  <a:fillRect l="-8824" r="-588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A2109E6-13A5-334C-839F-3856DE19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7" y="2232798"/>
            <a:ext cx="5457825" cy="27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39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5D248-8686-F645-B414-5E97B77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3" y="1077838"/>
            <a:ext cx="1913283" cy="35174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7C4B29-1F27-7640-AB00-C089F144FEAC}"/>
              </a:ext>
            </a:extLst>
          </p:cNvPr>
          <p:cNvSpPr/>
          <p:nvPr/>
        </p:nvSpPr>
        <p:spPr>
          <a:xfrm>
            <a:off x="3043238" y="104731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E-R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random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graph-c</a:t>
            </a:r>
            <a:r>
              <a:rPr lang="zh-CN" altLang="en-US" b="1" dirty="0">
                <a:solidFill>
                  <a:srgbClr val="C00000"/>
                </a:solidFill>
              </a:rPr>
              <a:t>onsequence of expansion: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Short paths: O(log n)</a:t>
            </a:r>
            <a:r>
              <a:rPr lang="en-US" altLang="zh-CN" dirty="0"/>
              <a:t>.</a:t>
            </a:r>
            <a:r>
              <a:rPr lang="zh-CN" altLang="en-US" dirty="0"/>
              <a:t> This is the smallest diameter we can get if we keep the degree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But clustering is low!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62CED8-00C4-0D47-8FE2-68FB607CC30F}"/>
              </a:ext>
            </a:extLst>
          </p:cNvPr>
          <p:cNvSpPr/>
          <p:nvPr/>
        </p:nvSpPr>
        <p:spPr>
          <a:xfrm>
            <a:off x="3043238" y="302307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K-regular networks have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“local” structure:</a:t>
            </a:r>
            <a:endParaRPr lang="zh-CN" altLang="en-US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Triadic closure:</a:t>
            </a:r>
            <a:r>
              <a:rPr lang="zh-CN" altLang="en-US" dirty="0"/>
              <a:t> </a:t>
            </a:r>
            <a:r>
              <a:rPr lang="en-US" altLang="zh-CN" dirty="0"/>
              <a:t>Friend of a friend is my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clustering but</a:t>
            </a:r>
            <a:r>
              <a:rPr lang="zh-CN" altLang="en-US" dirty="0"/>
              <a:t> </a:t>
            </a:r>
            <a:r>
              <a:rPr lang="en-US" altLang="zh-CN" dirty="0"/>
              <a:t>diameter is also high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5913E-4B3B-7D43-A55A-A7393277C75C}"/>
              </a:ext>
            </a:extLst>
          </p:cNvPr>
          <p:cNvSpPr txBox="1"/>
          <p:nvPr/>
        </p:nvSpPr>
        <p:spPr>
          <a:xfrm>
            <a:off x="419695" y="189086"/>
            <a:ext cx="537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E-R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random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VS.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K-regular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7D111B-BC12-824D-B52A-4A2C6A1B3AF2}"/>
              </a:ext>
            </a:extLst>
          </p:cNvPr>
          <p:cNvSpPr txBox="1"/>
          <p:nvPr/>
        </p:nvSpPr>
        <p:spPr>
          <a:xfrm>
            <a:off x="3399550" y="4481289"/>
            <a:ext cx="3529012" cy="400110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How can we have both?</a:t>
            </a:r>
          </a:p>
        </p:txBody>
      </p:sp>
    </p:spTree>
    <p:extLst>
      <p:ext uri="{BB962C8B-B14F-4D97-AF65-F5344CB8AC3E}">
        <p14:creationId xmlns:p14="http://schemas.microsoft.com/office/powerpoint/2010/main" val="411361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457D7-8E9D-274D-8E7C-36FA7D5C558C}"/>
              </a:ext>
            </a:extLst>
          </p:cNvPr>
          <p:cNvSpPr txBox="1"/>
          <p:nvPr/>
        </p:nvSpPr>
        <p:spPr>
          <a:xfrm>
            <a:off x="419695" y="1008993"/>
            <a:ext cx="60382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500" dirty="0">
                <a:solidFill>
                  <a:srgbClr val="FF0000"/>
                </a:solidFill>
              </a:rPr>
              <a:t>How</a:t>
            </a:r>
            <a:r>
              <a:rPr kumimoji="1" lang="zh-CN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zh-CN" sz="2500" dirty="0">
                <a:solidFill>
                  <a:srgbClr val="FF0000"/>
                </a:solidFill>
              </a:rPr>
              <a:t>to</a:t>
            </a:r>
            <a:r>
              <a:rPr kumimoji="1" lang="zh-CN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zh-CN" sz="2500" dirty="0">
                <a:solidFill>
                  <a:srgbClr val="FF0000"/>
                </a:solidFill>
              </a:rPr>
              <a:t>measure</a:t>
            </a:r>
            <a:r>
              <a:rPr kumimoji="1" lang="zh-CN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zh-CN" sz="2500" dirty="0">
                <a:solidFill>
                  <a:srgbClr val="FF0000"/>
                </a:solidFill>
              </a:rPr>
              <a:t>a</a:t>
            </a:r>
            <a:r>
              <a:rPr kumimoji="1" lang="zh-CN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zh-CN" sz="2500" dirty="0">
                <a:solidFill>
                  <a:srgbClr val="FF0000"/>
                </a:solidFill>
              </a:rPr>
              <a:t>network</a:t>
            </a:r>
            <a:r>
              <a:rPr kumimoji="1" lang="zh-CN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zh-CN" sz="2500" dirty="0">
                <a:solidFill>
                  <a:srgbClr val="FF0000"/>
                </a:solidFill>
              </a:rPr>
              <a:t>?</a:t>
            </a:r>
            <a:endParaRPr kumimoji="1"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B9F806-A9DC-9F42-ACC4-56DF1303F1A4}"/>
              </a:ext>
            </a:extLst>
          </p:cNvPr>
          <p:cNvSpPr txBox="1"/>
          <p:nvPr/>
        </p:nvSpPr>
        <p:spPr>
          <a:xfrm>
            <a:off x="419694" y="1534846"/>
            <a:ext cx="33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E4E3B70-9853-E149-9554-A242BE0B5D63}"/>
                  </a:ext>
                </a:extLst>
              </p:cNvPr>
              <p:cNvSpPr txBox="1"/>
              <p:nvPr/>
            </p:nvSpPr>
            <p:spPr>
              <a:xfrm>
                <a:off x="419694" y="2106998"/>
                <a:ext cx="633845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500" b="1" dirty="0"/>
                  <a:t>Degree</a:t>
                </a:r>
                <a:r>
                  <a:rPr kumimoji="1" lang="zh-CN" altLang="en-US" sz="2500" b="1" dirty="0"/>
                  <a:t> </a:t>
                </a:r>
                <a:r>
                  <a:rPr kumimoji="1" lang="en-US" altLang="zh-CN" sz="2500" b="1" dirty="0"/>
                  <a:t>Distribution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1" lang="en-US" altLang="zh-CN" sz="2500" b="0" dirty="0"/>
              </a:p>
              <a:p>
                <a:r>
                  <a:rPr kumimoji="1" lang="en-US" altLang="zh-CN" sz="2500" b="1" dirty="0"/>
                  <a:t>Path</a:t>
                </a:r>
                <a:r>
                  <a:rPr kumimoji="1" lang="zh-CN" altLang="en-US" sz="2500" b="1" dirty="0"/>
                  <a:t> </a:t>
                </a:r>
                <a:r>
                  <a:rPr kumimoji="1" lang="en-US" altLang="zh-CN" sz="2500" b="1" dirty="0"/>
                  <a:t>Length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kumimoji="1" lang="en-US" altLang="zh-CN" sz="2500" dirty="0"/>
              </a:p>
              <a:p>
                <a:r>
                  <a:rPr lang="en-US" altLang="zh-CN" sz="2500" b="1" dirty="0"/>
                  <a:t>Clustering coefficient</a:t>
                </a:r>
                <a:r>
                  <a:rPr kumimoji="1"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zh-CN" altLang="en-US" sz="2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b="1" dirty="0"/>
                  <a:t>Connected components</a:t>
                </a:r>
                <a:r>
                  <a:rPr lang="en-US" altLang="zh-CN" sz="2500" dirty="0"/>
                  <a:t>:</a:t>
                </a:r>
                <a14:m>
                  <m:oMath xmlns:m="http://schemas.openxmlformats.org/officeDocument/2006/math">
                    <m:r>
                      <a:rPr kumimoji="1" lang="zh-CN" alt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E4E3B70-9853-E149-9554-A242BE0B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94" y="2106998"/>
                <a:ext cx="6338457" cy="1631216"/>
              </a:xfrm>
              <a:prstGeom prst="rect">
                <a:avLst/>
              </a:prstGeom>
              <a:blipFill>
                <a:blip r:embed="rId3"/>
                <a:stretch>
                  <a:fillRect l="-1800" t="-3876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803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40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5913E-4B3B-7D43-A55A-A7393277C75C}"/>
              </a:ext>
            </a:extLst>
          </p:cNvPr>
          <p:cNvSpPr txBox="1"/>
          <p:nvPr/>
        </p:nvSpPr>
        <p:spPr>
          <a:xfrm>
            <a:off x="419695" y="189086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Small-World: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How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?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5FDF4C-74DE-F14E-A94C-76863FEDB369}"/>
              </a:ext>
            </a:extLst>
          </p:cNvPr>
          <p:cNvSpPr/>
          <p:nvPr/>
        </p:nvSpPr>
        <p:spPr>
          <a:xfrm>
            <a:off x="419695" y="940534"/>
            <a:ext cx="86100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Could a network with </a:t>
            </a:r>
            <a:r>
              <a:rPr lang="zh-CN" altLang="en-US" sz="2000" dirty="0">
                <a:solidFill>
                  <a:srgbClr val="C00000"/>
                </a:solidFill>
              </a:rPr>
              <a:t>high clustering </a:t>
            </a:r>
            <a:r>
              <a:rPr lang="zh-CN" altLang="en-US" sz="2000" dirty="0"/>
              <a:t>also </a:t>
            </a:r>
            <a:r>
              <a:rPr lang="zh-CN" altLang="en-US" sz="2000" dirty="0">
                <a:solidFill>
                  <a:srgbClr val="C00000"/>
                </a:solidFill>
              </a:rPr>
              <a:t>be small world </a:t>
            </a:r>
            <a:r>
              <a:rPr lang="zh-CN" altLang="en-US" sz="2000" dirty="0"/>
              <a:t>(have log 𝒏 diameter)?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How can we at the same time have high clustering and small diameter?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C55D95-1646-EB44-9F3B-73D66A9D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5" y="1930968"/>
            <a:ext cx="4315875" cy="18980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76E261-413B-764C-865B-853B75B7B413}"/>
              </a:ext>
            </a:extLst>
          </p:cNvPr>
          <p:cNvSpPr/>
          <p:nvPr/>
        </p:nvSpPr>
        <p:spPr>
          <a:xfrm>
            <a:off x="628650" y="41115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Clustering implies edge </a:t>
            </a:r>
            <a:r>
              <a:rPr lang="en-US" altLang="zh-CN" dirty="0"/>
              <a:t>“</a:t>
            </a:r>
            <a:r>
              <a:rPr lang="zh-CN" altLang="en-US" dirty="0"/>
              <a:t>locality</a:t>
            </a:r>
            <a:r>
              <a:rPr lang="en-US" altLang="zh-CN" dirty="0"/>
              <a:t>”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Randomness enables </a:t>
            </a:r>
            <a:r>
              <a:rPr lang="en-US" altLang="zh-CN" dirty="0"/>
              <a:t>“</a:t>
            </a:r>
            <a:r>
              <a:rPr lang="zh-CN" altLang="en-US" dirty="0"/>
              <a:t>shortcuts</a:t>
            </a:r>
            <a:r>
              <a:rPr lang="en-US" altLang="zh-CN" dirty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065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41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5913E-4B3B-7D43-A55A-A7393277C75C}"/>
              </a:ext>
            </a:extLst>
          </p:cNvPr>
          <p:cNvSpPr txBox="1"/>
          <p:nvPr/>
        </p:nvSpPr>
        <p:spPr>
          <a:xfrm>
            <a:off x="419695" y="189086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Solution:</a:t>
            </a:r>
            <a:r>
              <a:rPr kumimoji="1" lang="zh-CN" altLang="en-US" sz="2400" dirty="0">
                <a:latin typeface="+mn-ea"/>
              </a:rPr>
              <a:t>  </a:t>
            </a:r>
            <a:r>
              <a:rPr kumimoji="1" lang="en-US" altLang="zh-CN" sz="2400" dirty="0">
                <a:latin typeface="+mn-ea"/>
              </a:rPr>
              <a:t>The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Small-World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F207E9-3858-1C4A-85B8-352E847DABA5}"/>
              </a:ext>
            </a:extLst>
          </p:cNvPr>
          <p:cNvSpPr/>
          <p:nvPr/>
        </p:nvSpPr>
        <p:spPr>
          <a:xfrm>
            <a:off x="419695" y="959909"/>
            <a:ext cx="603825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Small-World Model </a:t>
            </a:r>
            <a:r>
              <a:rPr lang="zh-CN" altLang="en-US" b="1" dirty="0">
                <a:solidFill>
                  <a:schemeClr val="accent1"/>
                </a:solidFill>
              </a:rPr>
              <a:t>[Watts-Strogatz </a:t>
            </a:r>
            <a:r>
              <a:rPr lang="en-US" altLang="zh-CN" b="1" dirty="0">
                <a:solidFill>
                  <a:schemeClr val="accent1"/>
                </a:solidFill>
              </a:rPr>
              <a:t>‘</a:t>
            </a:r>
            <a:r>
              <a:rPr lang="zh-CN" altLang="en-US" b="1" dirty="0">
                <a:solidFill>
                  <a:schemeClr val="accent1"/>
                </a:solidFill>
              </a:rPr>
              <a:t>98]</a:t>
            </a:r>
          </a:p>
          <a:p>
            <a:r>
              <a:rPr lang="zh-CN" altLang="en-US" dirty="0"/>
              <a:t>Two components to the model:</a:t>
            </a:r>
          </a:p>
          <a:p>
            <a:pPr marL="342900" indent="-342900">
              <a:buAutoNum type="arabicParenBoth"/>
            </a:pPr>
            <a:r>
              <a:rPr lang="zh-CN" altLang="en-US" dirty="0"/>
              <a:t>Start with a low-dimensional regular lattice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(In our case we are using a ring as a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Has high clustering coefficient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(2) Rewire: Introduce randomness (“shortcuts”)</a:t>
            </a:r>
          </a:p>
          <a:p>
            <a:pPr lvl="1"/>
            <a:r>
              <a:rPr lang="en-US" altLang="zh-CN" dirty="0"/>
              <a:t>Add/remove edges to create</a:t>
            </a:r>
          </a:p>
          <a:p>
            <a:pPr lvl="1"/>
            <a:r>
              <a:rPr lang="en-US" altLang="zh-CN" dirty="0"/>
              <a:t>shortcuts to join remote parts</a:t>
            </a:r>
          </a:p>
          <a:p>
            <a:pPr lvl="1"/>
            <a:r>
              <a:rPr lang="en-US" altLang="zh-CN" dirty="0"/>
              <a:t>of the lattice</a:t>
            </a:r>
          </a:p>
          <a:p>
            <a:pPr lvl="1"/>
            <a:r>
              <a:rPr lang="en-US" altLang="zh-CN" dirty="0"/>
              <a:t>For each edge, with prob. p, move the other endpoint to</a:t>
            </a:r>
          </a:p>
          <a:p>
            <a:pPr lvl="1"/>
            <a:r>
              <a:rPr lang="en-US" altLang="zh-CN" dirty="0"/>
              <a:t>a random node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3E5AEF-A0D1-A342-817E-45CA043B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641343"/>
            <a:ext cx="2581576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5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42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5913E-4B3B-7D43-A55A-A7393277C75C}"/>
              </a:ext>
            </a:extLst>
          </p:cNvPr>
          <p:cNvSpPr txBox="1"/>
          <p:nvPr/>
        </p:nvSpPr>
        <p:spPr>
          <a:xfrm>
            <a:off x="419695" y="18908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The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Small-World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endParaRPr kumimoji="1" lang="zh-CN" altLang="en-US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BACEF-2DB4-AC4E-8CF2-B218D87C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151335"/>
            <a:ext cx="56292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6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5913E-4B3B-7D43-A55A-A7393277C75C}"/>
              </a:ext>
            </a:extLst>
          </p:cNvPr>
          <p:cNvSpPr txBox="1"/>
          <p:nvPr/>
        </p:nvSpPr>
        <p:spPr>
          <a:xfrm>
            <a:off x="419695" y="18908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The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Small-World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Model</a:t>
            </a:r>
            <a:endParaRPr kumimoji="1" lang="zh-CN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21C954-8D3C-2F44-BF13-02621A4B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99" y="1015102"/>
            <a:ext cx="6108251" cy="38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2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0709" y="1179732"/>
            <a:ext cx="5666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The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 err="1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Barabasi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-Albert (BA)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endParaRPr kumimoji="1" lang="en-US" altLang="zh-CN" sz="3300" b="1" dirty="0">
              <a:solidFill>
                <a:srgbClr val="C00000"/>
              </a:solidFill>
              <a:latin typeface="宋体-简" panose="02010800040101010101" pitchFamily="2" charset="-122"/>
              <a:ea typeface="宋体-简" panose="020108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8737C70-77E0-5A4B-832A-DD51FF1010C1}"/>
              </a:ext>
            </a:extLst>
          </p:cNvPr>
          <p:cNvGrpSpPr/>
          <p:nvPr/>
        </p:nvGrpSpPr>
        <p:grpSpPr>
          <a:xfrm>
            <a:off x="5851109" y="3200997"/>
            <a:ext cx="2543717" cy="1840110"/>
            <a:chOff x="5625593" y="2524072"/>
            <a:chExt cx="3518407" cy="21574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1C36482-6049-5242-BC9E-B891EA453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25593" y="2524072"/>
              <a:ext cx="1690688" cy="2157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D62D5C5-A0DE-5A4E-8F6B-B4EC66CF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00925" y="2593128"/>
              <a:ext cx="1743075" cy="201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26213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s://img-blog.csdn.net/20181001232127296?watermark/2/text/aHR0cHM6Ly9ibG9nLmNzZG4ubmV0L3FxXzMyNDk5MzI1/font/5a6L5L2T/fontsize/400/fill/I0JBQkFCMA==/dissolve/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1605" y="4543424"/>
            <a:ext cx="2381250" cy="600076"/>
          </a:xfrm>
          <a:prstGeom prst="rect">
            <a:avLst/>
          </a:prstGeom>
          <a:noFill/>
        </p:spPr>
      </p:pic>
      <p:pic>
        <p:nvPicPr>
          <p:cNvPr id="37890" name="Picture 2" descr="https://img-blog.csdn.net/20181001233843981?watermark/2/text/aHR0cHM6Ly9ibG9nLmNzZG4ubmV0L3FxXzMyNDk5MzI1/font/5a6L5L2T/fontsize/400/fill/I0JBQkFCMA==/dissolve/7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7219" y="847909"/>
            <a:ext cx="2606040" cy="1977390"/>
          </a:xfrm>
          <a:prstGeom prst="rect">
            <a:avLst/>
          </a:prstGeom>
          <a:noFill/>
        </p:spPr>
      </p:pic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45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6" y="-39523"/>
            <a:ext cx="832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How to model the power-law degree distribution of real-world graphs?</a:t>
            </a:r>
            <a:r>
              <a:rPr kumimoji="1" lang="zh-CN" altLang="en-US" sz="2400" dirty="0">
                <a:latin typeface="+mn-ea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55410" y="983381"/>
            <a:ext cx="4355704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The power-law distribution of node degree</a:t>
            </a:r>
            <a:endParaRPr lang="zh-CN" altLang="en-US" sz="25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Power law</a:t>
            </a:r>
            <a:r>
              <a:rPr lang="zh-CN" altLang="en-US" b="1" dirty="0">
                <a:solidFill>
                  <a:schemeClr val="accent1"/>
                </a:solidFill>
              </a:rPr>
              <a:t> [</a:t>
            </a:r>
            <a:r>
              <a:rPr lang="en-US" altLang="zh-CN" b="1" dirty="0">
                <a:solidFill>
                  <a:schemeClr val="accent1"/>
                </a:solidFill>
              </a:rPr>
              <a:t>Price ’65, </a:t>
            </a:r>
            <a:r>
              <a:rPr lang="en-US" altLang="zh-CN" b="1" dirty="0" err="1">
                <a:solidFill>
                  <a:schemeClr val="accent1"/>
                </a:solidFill>
              </a:rPr>
              <a:t>Barabasi</a:t>
            </a:r>
            <a:r>
              <a:rPr lang="en-US" altLang="zh-CN" b="1" dirty="0">
                <a:solidFill>
                  <a:schemeClr val="accent1"/>
                </a:solidFill>
              </a:rPr>
              <a:t> ’99</a:t>
            </a:r>
            <a:r>
              <a:rPr lang="zh-CN" altLang="en-US" b="1" dirty="0">
                <a:solidFill>
                  <a:schemeClr val="accent1"/>
                </a:solidFill>
              </a:rPr>
              <a:t>]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: power-law exponent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Zipf’s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law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Pareto distribution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/>
            <a:r>
              <a:rPr lang="en-US" altLang="zh-CN" sz="2500" b="1" dirty="0">
                <a:solidFill>
                  <a:srgbClr val="C00000"/>
                </a:solidFill>
              </a:rPr>
              <a:t>The definition of scale-free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f(ck)=g(c)f(k)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 for any constant 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787" y="214206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 ~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i="1" baseline="30000" dirty="0">
                <a:latin typeface="Times New Roman" pitchFamily="18" charset="0"/>
                <a:cs typeface="Times New Roman" pitchFamily="18" charset="0"/>
              </a:rPr>
              <a:t>γ</a:t>
            </a:r>
            <a:endParaRPr lang="zh-CN" altLang="en-US" sz="2400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14" descr="http://konect.uni-koblenz.de/img/degree.a.youtube-u-growt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2231" y="857255"/>
            <a:ext cx="2421922" cy="1902619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4779283" y="2832119"/>
            <a:ext cx="121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Power law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304313" y="2840586"/>
            <a:ext cx="10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Zipf’s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law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13794" y="258676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log(rank)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12231" y="4671775"/>
            <a:ext cx="2001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Pareto distribution:</a:t>
            </a:r>
            <a:endParaRPr lang="zh-CN" altLang="en-US" dirty="0"/>
          </a:p>
        </p:txBody>
      </p:sp>
      <p:pic>
        <p:nvPicPr>
          <p:cNvPr id="37894" name="Picture 6" descr="Pareto distribution - Wikipedi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27794" y="3130630"/>
            <a:ext cx="2286000" cy="154114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73854" y="3454657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γ=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+k=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1+1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/β</a:t>
            </a:r>
            <a:endParaRPr lang="zh-CN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46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464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The assumptions of the BA model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419695" y="805330"/>
            <a:ext cx="78795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Assumptions</a:t>
            </a:r>
            <a:endParaRPr lang="zh-CN" altLang="en-US" sz="25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Growth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the graph grows continuously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Preferential attachment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(i.e., rich-get-richer)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nodes with larger connectivity tend to receive new edges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altLang="zh-CN" sz="2500" b="1" dirty="0">
                <a:solidFill>
                  <a:srgbClr val="C00000"/>
                </a:solidFill>
              </a:rPr>
              <a:t>Model definition </a:t>
            </a:r>
            <a:r>
              <a:rPr lang="en-US" altLang="zh-CN" b="1" dirty="0">
                <a:solidFill>
                  <a:schemeClr val="accent1"/>
                </a:solidFill>
              </a:rPr>
              <a:t>[</a:t>
            </a:r>
            <a:r>
              <a:rPr lang="en-US" altLang="zh-CN" b="1" dirty="0" err="1">
                <a:solidFill>
                  <a:schemeClr val="accent1"/>
                </a:solidFill>
              </a:rPr>
              <a:t>Barabasi</a:t>
            </a:r>
            <a:r>
              <a:rPr lang="en-US" altLang="zh-CN" b="1" dirty="0">
                <a:solidFill>
                  <a:schemeClr val="accent1"/>
                </a:solidFill>
              </a:rPr>
              <a:t> ’99</a:t>
            </a:r>
            <a:r>
              <a:rPr lang="zh-CN" altLang="en-US" b="1" dirty="0">
                <a:solidFill>
                  <a:schemeClr val="accent1"/>
                </a:solidFill>
              </a:rPr>
              <a:t>]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C258AE-1973-7D44-8F61-B235DDB266C7}"/>
                  </a:ext>
                </a:extLst>
              </p:cNvPr>
              <p:cNvSpPr txBox="1"/>
              <p:nvPr/>
            </p:nvSpPr>
            <p:spPr>
              <a:xfrm>
                <a:off x="300198" y="2498101"/>
                <a:ext cx="549792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Step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1.</a:t>
                </a:r>
                <a:r>
                  <a:rPr kumimoji="1" lang="zh-CN" altLang="en-US" b="1" dirty="0"/>
                  <a:t>  </a:t>
                </a:r>
                <a:r>
                  <a:rPr kumimoji="1" lang="en-US" altLang="zh-CN" dirty="0"/>
                  <a:t>Start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small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vertices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generated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randomly.</a:t>
                </a:r>
              </a:p>
              <a:p>
                <a:r>
                  <a:rPr kumimoji="1" lang="en-US" altLang="zh-CN" b="1" dirty="0"/>
                  <a:t>Step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2.</a:t>
                </a:r>
                <a:r>
                  <a:rPr kumimoji="1" lang="zh-CN" altLang="en-US" b="1" dirty="0"/>
                  <a:t> 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step,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vertex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edges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distinct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vertices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already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graph.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connection,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selection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existing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vertex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governed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equation.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C258AE-1973-7D44-8F61-B235DDB26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8" y="2498101"/>
                <a:ext cx="5497929" cy="2031325"/>
              </a:xfrm>
              <a:prstGeom prst="rect">
                <a:avLst/>
              </a:prstGeom>
              <a:blipFill>
                <a:blip r:embed="rId3"/>
                <a:stretch>
                  <a:fillRect l="-922" t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79E039-5FB6-5B4D-BE53-8E920E951AFF}"/>
                  </a:ext>
                </a:extLst>
              </p:cNvPr>
              <p:cNvSpPr txBox="1"/>
              <p:nvPr/>
            </p:nvSpPr>
            <p:spPr>
              <a:xfrm>
                <a:off x="501660" y="4269318"/>
                <a:ext cx="2984407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𝑎𝑡𝑡𝑎𝑐h𝑒𝑑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79E039-5FB6-5B4D-BE53-8E920E95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0" y="4269318"/>
                <a:ext cx="2984407" cy="861198"/>
              </a:xfrm>
              <a:prstGeom prst="rect">
                <a:avLst/>
              </a:prstGeom>
              <a:blipFill>
                <a:blip r:embed="rId4"/>
                <a:stretch>
                  <a:fillRect l="-847" t="-17391" b="-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6208D9C5-A8FB-3849-A91E-7F099D74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25593" y="2524072"/>
            <a:ext cx="1690688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A5AF884-D6D8-3C46-BFE7-B110D146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00925" y="2593128"/>
            <a:ext cx="17430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4CFFB286-4A71-124C-BA53-196CA50CC2A3}"/>
              </a:ext>
            </a:extLst>
          </p:cNvPr>
          <p:cNvSpPr/>
          <p:nvPr/>
        </p:nvSpPr>
        <p:spPr>
          <a:xfrm>
            <a:off x="6889709" y="3811805"/>
            <a:ext cx="2857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47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Degree distribution of the BA model</a:t>
            </a:r>
            <a:endParaRPr kumimoji="1"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35F9CA4-FAC5-C242-A393-6A3A1389BBFA}"/>
                  </a:ext>
                </a:extLst>
              </p:cNvPr>
              <p:cNvSpPr/>
              <p:nvPr/>
            </p:nvSpPr>
            <p:spPr>
              <a:xfrm>
                <a:off x="419695" y="906063"/>
                <a:ext cx="7879558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500" b="1" dirty="0">
                    <a:solidFill>
                      <a:srgbClr val="C00000"/>
                    </a:solidFill>
                  </a:rPr>
                  <a:t>Property</a:t>
                </a:r>
                <a:endParaRPr lang="zh-CN" altLang="en-US" sz="2500" b="1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The degree distribution of a BA graph follows power law distribution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=3.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CN" sz="2500" b="1" dirty="0">
                    <a:solidFill>
                      <a:srgbClr val="C00000"/>
                    </a:solidFill>
                  </a:rPr>
                  <a:t>Proof </a:t>
                </a:r>
                <a:r>
                  <a:rPr lang="en-US" altLang="zh-CN" b="1" dirty="0">
                    <a:solidFill>
                      <a:schemeClr val="accent1"/>
                    </a:solidFill>
                  </a:rPr>
                  <a:t>[</a:t>
                </a:r>
                <a:r>
                  <a:rPr lang="en-US" altLang="zh-CN" b="1" dirty="0" err="1">
                    <a:solidFill>
                      <a:schemeClr val="accent1"/>
                    </a:solidFill>
                  </a:rPr>
                  <a:t>Barabasi</a:t>
                </a:r>
                <a:r>
                  <a:rPr lang="en-US" altLang="zh-CN" b="1" dirty="0">
                    <a:solidFill>
                      <a:schemeClr val="accent1"/>
                    </a:solidFill>
                  </a:rPr>
                  <a:t> ’99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]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35F9CA4-FAC5-C242-A393-6A3A1389B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95" y="906063"/>
                <a:ext cx="7879558" cy="1138773"/>
              </a:xfrm>
              <a:prstGeom prst="rect">
                <a:avLst/>
              </a:prstGeom>
              <a:blipFill>
                <a:blip r:embed="rId3"/>
                <a:stretch>
                  <a:fillRect l="-1449" t="-444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5409" y="2208066"/>
            <a:ext cx="5253181" cy="266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More rigorous proofs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546496" y="873310"/>
            <a:ext cx="787955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The master equation method </a:t>
            </a:r>
            <a:r>
              <a:rPr lang="en-US" altLang="zh-CN" sz="2000" b="1" dirty="0">
                <a:solidFill>
                  <a:schemeClr val="accent1"/>
                </a:solidFill>
              </a:rPr>
              <a:t>[</a:t>
            </a:r>
            <a:r>
              <a:rPr lang="en-US" altLang="zh-CN" sz="2000" b="1" dirty="0" err="1">
                <a:solidFill>
                  <a:schemeClr val="accent1"/>
                </a:solidFill>
              </a:rPr>
              <a:t>Dorogovstev</a:t>
            </a:r>
            <a:r>
              <a:rPr lang="en-US" altLang="zh-CN" sz="2000" b="1" dirty="0">
                <a:solidFill>
                  <a:schemeClr val="accent1"/>
                </a:solidFill>
              </a:rPr>
              <a:t> ’00</a:t>
            </a:r>
            <a:r>
              <a:rPr lang="zh-CN" altLang="en-US" sz="2000" b="1" dirty="0">
                <a:solidFill>
                  <a:schemeClr val="accent1"/>
                </a:solidFill>
              </a:rPr>
              <a:t>]</a:t>
            </a:r>
            <a:endParaRPr lang="zh-CN" altLang="en-US" sz="25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sz="25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</a:rPr>
              <a:t>[</a:t>
            </a:r>
            <a:r>
              <a:rPr lang="en-US" altLang="zh-CN" sz="2400" b="1" dirty="0" err="1">
                <a:solidFill>
                  <a:schemeClr val="accent1"/>
                </a:solidFill>
              </a:rPr>
              <a:t>Bollobás</a:t>
            </a:r>
            <a:r>
              <a:rPr lang="en-US" altLang="zh-CN" sz="2400" b="1" dirty="0">
                <a:solidFill>
                  <a:schemeClr val="accent1"/>
                </a:solidFill>
              </a:rPr>
              <a:t> ’01</a:t>
            </a:r>
            <a:r>
              <a:rPr lang="zh-CN" altLang="en-US" sz="2400" b="1" dirty="0">
                <a:solidFill>
                  <a:schemeClr val="accent1"/>
                </a:solidFill>
              </a:rPr>
              <a:t>]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8184" y="1287986"/>
            <a:ext cx="2063115" cy="66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0114" y="2381415"/>
            <a:ext cx="63722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771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Estimating the power-law exponent of real-world graphs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250151" y="983381"/>
            <a:ext cx="78795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Curve fitting on the log-log plot is problematic</a:t>
            </a:r>
            <a:endParaRPr lang="zh-CN" altLang="en-US" sz="25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The </a:t>
            </a:r>
            <a:r>
              <a:rPr lang="en-US" altLang="zh-CN">
                <a:solidFill>
                  <a:srgbClr val="FF0000"/>
                </a:solidFill>
              </a:rPr>
              <a:t>dots have </a:t>
            </a:r>
            <a:r>
              <a:rPr lang="en-US" altLang="zh-CN" dirty="0">
                <a:solidFill>
                  <a:srgbClr val="FF0000"/>
                </a:solidFill>
              </a:rPr>
              <a:t>different weights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500" b="1" dirty="0">
                <a:solidFill>
                  <a:srgbClr val="C00000"/>
                </a:solidFill>
              </a:rPr>
              <a:t>The maximum likelihood estimation </a:t>
            </a:r>
            <a:r>
              <a:rPr lang="en-US" altLang="zh-CN" b="1" dirty="0">
                <a:solidFill>
                  <a:schemeClr val="accent1"/>
                </a:solidFill>
              </a:rPr>
              <a:t>[Newman ’05</a:t>
            </a:r>
            <a:r>
              <a:rPr lang="zh-CN" altLang="en-US" b="1" dirty="0">
                <a:solidFill>
                  <a:schemeClr val="accent1"/>
                </a:solidFill>
              </a:rPr>
              <a:t>]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14" descr="http://konect.uni-koblenz.de/img/degree.a.youtube-u-grow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343" y="857255"/>
            <a:ext cx="1803559" cy="1416844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085" y="2122154"/>
            <a:ext cx="334899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9083" y="2522204"/>
            <a:ext cx="33147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右箭头 9"/>
          <p:cNvSpPr/>
          <p:nvPr/>
        </p:nvSpPr>
        <p:spPr>
          <a:xfrm>
            <a:off x="3801533" y="2650067"/>
            <a:ext cx="457200" cy="31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4483" y="3282226"/>
            <a:ext cx="1840230" cy="52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右箭头 11"/>
          <p:cNvSpPr/>
          <p:nvPr/>
        </p:nvSpPr>
        <p:spPr>
          <a:xfrm>
            <a:off x="191095" y="3366896"/>
            <a:ext cx="457200" cy="31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870984" y="3366896"/>
            <a:ext cx="457200" cy="31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67548" y="3202216"/>
            <a:ext cx="416623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右箭头 14"/>
          <p:cNvSpPr/>
          <p:nvPr/>
        </p:nvSpPr>
        <p:spPr>
          <a:xfrm>
            <a:off x="191096" y="4402366"/>
            <a:ext cx="457200" cy="31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5484" y="4442358"/>
            <a:ext cx="1531620" cy="24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右箭头 16"/>
          <p:cNvSpPr/>
          <p:nvPr/>
        </p:nvSpPr>
        <p:spPr>
          <a:xfrm>
            <a:off x="2574713" y="4374837"/>
            <a:ext cx="457200" cy="31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21460" y="4449884"/>
            <a:ext cx="2074545" cy="53149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/>
              <p:nvPr/>
            </p:nvSpPr>
            <p:spPr>
              <a:xfrm>
                <a:off x="419694" y="1051034"/>
                <a:ext cx="8329451" cy="1717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kumimoji="1" lang="en-US" altLang="zh-CN" b="1" dirty="0">
                    <a:solidFill>
                      <a:schemeClr val="accent1"/>
                    </a:solidFill>
                  </a:rPr>
                  <a:t>Degree</a:t>
                </a:r>
                <a:r>
                  <a:rPr kumimoji="1" lang="zh-CN" altLang="en-US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Distribution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lang="en-US" altLang="zh-CN" dirty="0"/>
                  <a:t>probability 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 randomly chosen node has degree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=number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degree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94" y="1051034"/>
                <a:ext cx="8329451" cy="1717073"/>
              </a:xfrm>
              <a:prstGeom prst="rect">
                <a:avLst/>
              </a:prstGeom>
              <a:blipFill>
                <a:blip r:embed="rId3"/>
                <a:stretch>
                  <a:fillRect l="-762" t="-1471" r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3037902-9A2C-E049-9329-473B9D3A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0" y="2563584"/>
            <a:ext cx="6737131" cy="18265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32ED29-04BF-3044-8F84-D5669932D8F6}"/>
              </a:ext>
            </a:extLst>
          </p:cNvPr>
          <p:cNvSpPr/>
          <p:nvPr/>
        </p:nvSpPr>
        <p:spPr>
          <a:xfrm>
            <a:off x="1320033" y="4492754"/>
            <a:ext cx="63324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9000"/>
                </a:solidFill>
                <a:latin typeface="Helvetica" pitchFamily="2" charset="0"/>
              </a:rPr>
              <a:t>For directed graphs we have separate in- and out-degree distributions</a:t>
            </a:r>
            <a:endParaRPr lang="en-US" altLang="zh-CN" sz="1500" dirty="0">
              <a:solidFill>
                <a:srgbClr val="009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15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50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3943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Path length of the BA model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450868" y="1952009"/>
            <a:ext cx="2700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[</a:t>
            </a:r>
            <a:r>
              <a:rPr lang="en-US" altLang="zh-CN" sz="2800" b="1" dirty="0" err="1">
                <a:solidFill>
                  <a:schemeClr val="accent1"/>
                </a:solidFill>
              </a:rPr>
              <a:t>Bollobás</a:t>
            </a:r>
            <a:r>
              <a:rPr lang="en-US" altLang="zh-CN" sz="2800" b="1" dirty="0">
                <a:solidFill>
                  <a:schemeClr val="accent1"/>
                </a:solidFill>
              </a:rPr>
              <a:t> ’04</a:t>
            </a:r>
            <a:r>
              <a:rPr lang="zh-CN" altLang="en-US" sz="2800" b="1" dirty="0">
                <a:solidFill>
                  <a:schemeClr val="accent1"/>
                </a:solidFill>
              </a:rPr>
              <a:t>]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868" y="2475229"/>
            <a:ext cx="8181022" cy="118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F72861-224F-2949-9AFF-2E6B5881DE83}"/>
                  </a:ext>
                </a:extLst>
              </p:cNvPr>
              <p:cNvSpPr/>
              <p:nvPr/>
            </p:nvSpPr>
            <p:spPr>
              <a:xfrm>
                <a:off x="365256" y="1218911"/>
                <a:ext cx="7996293" cy="531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The BA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model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has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diameter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with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𝑙𝑜𝑔𝑛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𝑙𝑜𝑔𝑙𝑜𝑔𝑛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F72861-224F-2949-9AFF-2E6B5881D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6" y="1218911"/>
                <a:ext cx="7996293" cy="531620"/>
              </a:xfrm>
              <a:prstGeom prst="rect">
                <a:avLst/>
              </a:prstGeom>
              <a:blipFill>
                <a:blip r:embed="rId4"/>
                <a:stretch>
                  <a:fillRect l="-634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51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6F331-54AD-AE4B-AA82-9E26B8DB95A3}"/>
              </a:ext>
            </a:extLst>
          </p:cNvPr>
          <p:cNvSpPr txBox="1"/>
          <p:nvPr/>
        </p:nvSpPr>
        <p:spPr>
          <a:xfrm>
            <a:off x="419695" y="189086"/>
            <a:ext cx="6024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Generalized Preferential Attachment Models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F9CA4-FAC5-C242-A393-6A3A1389BBFA}"/>
              </a:ext>
            </a:extLst>
          </p:cNvPr>
          <p:cNvSpPr/>
          <p:nvPr/>
        </p:nvSpPr>
        <p:spPr>
          <a:xfrm>
            <a:off x="250151" y="983381"/>
            <a:ext cx="78795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Non-linear PA </a:t>
            </a:r>
            <a:r>
              <a:rPr lang="en-US" altLang="zh-CN" sz="2000" b="1" dirty="0">
                <a:solidFill>
                  <a:schemeClr val="accent1"/>
                </a:solidFill>
              </a:rPr>
              <a:t>[</a:t>
            </a:r>
            <a:r>
              <a:rPr lang="en-US" altLang="zh-CN" sz="2000" b="1" dirty="0" err="1">
                <a:solidFill>
                  <a:schemeClr val="accent1"/>
                </a:solidFill>
              </a:rPr>
              <a:t>Krapivsky</a:t>
            </a:r>
            <a:r>
              <a:rPr lang="en-US" altLang="zh-CN" sz="2000" b="1" dirty="0">
                <a:solidFill>
                  <a:schemeClr val="accent1"/>
                </a:solidFill>
              </a:rPr>
              <a:t> ’00</a:t>
            </a:r>
            <a:r>
              <a:rPr lang="zh-CN" altLang="en-US" sz="2000" b="1" dirty="0">
                <a:solidFill>
                  <a:schemeClr val="accent1"/>
                </a:solidFill>
              </a:rPr>
              <a:t>]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endParaRPr lang="en-US" altLang="zh-CN" sz="2000" b="1" dirty="0">
              <a:solidFill>
                <a:schemeClr val="accent1"/>
              </a:solidFill>
            </a:endParaRPr>
          </a:p>
          <a:p>
            <a:endParaRPr lang="en-US" altLang="zh-CN" sz="2000" b="1" dirty="0">
              <a:solidFill>
                <a:schemeClr val="accent1"/>
              </a:solidFill>
            </a:endParaRPr>
          </a:p>
          <a:p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5830" y="1427051"/>
            <a:ext cx="4554855" cy="96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5615" y="2460307"/>
            <a:ext cx="5319236" cy="268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7895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8797" y="1594367"/>
            <a:ext cx="5666406" cy="97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Kronecker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Graph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</a:t>
            </a:r>
            <a:r>
              <a:rPr kumimoji="1" lang="en-US" altLang="zh-CN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Model</a:t>
            </a:r>
            <a:r>
              <a:rPr kumimoji="1" lang="zh-CN" altLang="en-US" sz="3300" b="1" dirty="0">
                <a:solidFill>
                  <a:srgbClr val="C00000"/>
                </a:solidFill>
                <a:latin typeface="宋体-简" panose="02010800040101010101" pitchFamily="2" charset="-122"/>
                <a:ea typeface="宋体-简" panose="02010800040101010101" pitchFamily="2" charset="-122"/>
              </a:rPr>
              <a:t>  </a:t>
            </a:r>
            <a:endParaRPr kumimoji="1" lang="en-US" altLang="zh-CN" sz="3300" b="1" dirty="0">
              <a:solidFill>
                <a:srgbClr val="C00000"/>
              </a:solidFill>
              <a:latin typeface="宋体-简" panose="02010800040101010101" pitchFamily="2" charset="-122"/>
              <a:ea typeface="宋体-简" panose="0201080004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306F-15F3-F949-81DD-A205F64B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086A552-6100-FE4E-BEBE-BC169E27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9163" y="2679173"/>
            <a:ext cx="1973491" cy="172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9090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Recursive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Generation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BE5A45-65E6-A14C-8786-3DD35FF17381}"/>
              </a:ext>
            </a:extLst>
          </p:cNvPr>
          <p:cNvSpPr/>
          <p:nvPr/>
        </p:nvSpPr>
        <p:spPr>
          <a:xfrm>
            <a:off x="419695" y="912448"/>
            <a:ext cx="74606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How can we think of network structure recursively? 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r>
              <a:rPr lang="zh-CN" altLang="en-US" sz="2000" b="1" dirty="0"/>
              <a:t>Intuition: Self-similarity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Object is similar to a part of itself</a:t>
            </a:r>
            <a:r>
              <a:rPr lang="en-US" altLang="zh-CN" sz="2000" dirty="0"/>
              <a:t>:</a:t>
            </a:r>
            <a:r>
              <a:rPr lang="zh-CN" altLang="en-US" sz="2000" dirty="0"/>
              <a:t> the whole has the same shape as one or more of the parts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641B52-AE87-CF4C-AD7A-0C40B16DCC24}"/>
              </a:ext>
            </a:extLst>
          </p:cNvPr>
          <p:cNvSpPr/>
          <p:nvPr/>
        </p:nvSpPr>
        <p:spPr>
          <a:xfrm>
            <a:off x="419695" y="2260751"/>
            <a:ext cx="413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Mimic recursive graph/community growth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6190AA-3800-2647-ACBE-3BEBE8484AAD}"/>
              </a:ext>
            </a:extLst>
          </p:cNvPr>
          <p:cNvSpPr/>
          <p:nvPr/>
        </p:nvSpPr>
        <p:spPr>
          <a:xfrm>
            <a:off x="576696" y="4488164"/>
            <a:ext cx="7076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2600"/>
                </a:solidFill>
                <a:latin typeface="Helvetica" pitchFamily="2" charset="0"/>
              </a:rPr>
              <a:t>Kronecker product </a:t>
            </a:r>
            <a:r>
              <a:rPr lang="en-US" altLang="zh-CN" dirty="0">
                <a:latin typeface="Helvetica" pitchFamily="2" charset="0"/>
              </a:rPr>
              <a:t>is a way of generating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self-similar matrices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99C648-F99E-0A45-8718-1B2ECD22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05" y="2840445"/>
            <a:ext cx="4532168" cy="14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3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2501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Kronecker graphs</a:t>
            </a:r>
          </a:p>
          <a:p>
            <a:pPr algn="l"/>
            <a:endParaRPr kumimoji="1" lang="zh-CN" altLang="en-US" sz="24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E0A891-910D-904B-BFAB-D63AEA8A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4" y="1015102"/>
            <a:ext cx="6445400" cy="38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36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2501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Kronecker graphs</a:t>
            </a:r>
          </a:p>
          <a:p>
            <a:pPr algn="l"/>
            <a:endParaRPr kumimoji="1" lang="zh-CN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B364F-2517-154E-BEC0-2A69D84D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2" y="1011878"/>
            <a:ext cx="6217375" cy="37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3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2501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Kronecker graphs</a:t>
            </a:r>
          </a:p>
          <a:p>
            <a:pPr algn="l"/>
            <a:endParaRPr kumimoji="1" lang="zh-CN" altLang="en-US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26403B-10DD-E941-94B2-BAA57D69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62" y="987141"/>
            <a:ext cx="6333684" cy="38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2501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Kronecker graphs</a:t>
            </a:r>
          </a:p>
          <a:p>
            <a:pPr algn="l"/>
            <a:endParaRPr kumimoji="1" lang="zh-CN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DD73D3-7C57-2047-A1DC-0ADC50C5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07" y="950493"/>
            <a:ext cx="6135921" cy="40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14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58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Stochastic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Kronecker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4825D-86E9-0649-A889-BC2137DC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52" y="1015103"/>
            <a:ext cx="6150539" cy="36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80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59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Stochastic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Kronecker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C73628-7BB2-994A-9C5B-013EF02C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966446"/>
            <a:ext cx="6983552" cy="41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9353FB-7219-0A4B-8E9F-84056C69131A}"/>
              </a:ext>
            </a:extLst>
          </p:cNvPr>
          <p:cNvSpPr txBox="1"/>
          <p:nvPr/>
        </p:nvSpPr>
        <p:spPr>
          <a:xfrm>
            <a:off x="293570" y="1145627"/>
            <a:ext cx="55501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(2)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path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sequence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nodes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which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each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node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linked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next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one.</a:t>
            </a:r>
            <a:r>
              <a:rPr kumimoji="1" lang="zh-CN" altLang="en-US" b="1" dirty="0"/>
              <a:t>   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en-US" altLang="zh-CN" b="1" dirty="0"/>
              <a:t>Shortest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Distance</a:t>
            </a:r>
            <a:r>
              <a:rPr kumimoji="1" lang="zh-CN" altLang="en-US" b="1" dirty="0"/>
              <a:t> </a:t>
            </a:r>
            <a:r>
              <a:rPr lang="en-US" altLang="zh-CN" dirty="0"/>
              <a:t>between a pair of nodes is defined as</a:t>
            </a:r>
            <a:r>
              <a:rPr lang="zh-CN" altLang="en-US" dirty="0"/>
              <a:t> </a:t>
            </a:r>
            <a:r>
              <a:rPr lang="en-US" altLang="zh-CN" dirty="0"/>
              <a:t>the number of edges along the</a:t>
            </a:r>
            <a:r>
              <a:rPr lang="zh-CN" altLang="en-US" dirty="0"/>
              <a:t> </a:t>
            </a:r>
            <a:r>
              <a:rPr lang="en-US" altLang="zh-CN" dirty="0"/>
              <a:t>shortest path connecting the nodes.</a:t>
            </a:r>
          </a:p>
          <a:p>
            <a:endParaRPr lang="en-US" altLang="zh-CN" dirty="0"/>
          </a:p>
          <a:p>
            <a:r>
              <a:rPr lang="en-US" altLang="zh-CN" dirty="0"/>
              <a:t>In </a:t>
            </a:r>
            <a:r>
              <a:rPr lang="en-US" altLang="zh-CN" b="1" dirty="0"/>
              <a:t>directed graphs</a:t>
            </a:r>
            <a:r>
              <a:rPr lang="en-US" altLang="zh-CN" dirty="0"/>
              <a:t>, paths need to</a:t>
            </a:r>
            <a:r>
              <a:rPr lang="zh-CN" altLang="en-US" dirty="0"/>
              <a:t> </a:t>
            </a:r>
            <a:r>
              <a:rPr lang="en-US" altLang="zh-CN" dirty="0"/>
              <a:t>follow the direction of the arrows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22B1C-2F16-4842-9506-4B257F4D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77" y="863792"/>
            <a:ext cx="1964229" cy="39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21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60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Stochastic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Kronecker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2FD82-C53B-FA44-9A9C-FFF6D8A6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95" y="1038960"/>
            <a:ext cx="6427385" cy="39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3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61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Stochastic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Kronecker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Graphs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54EB3-456E-6948-96CD-3F78A8D1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7" y="912448"/>
            <a:ext cx="6447498" cy="40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0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62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FA716-5A63-9240-A16C-EE2B940E1246}"/>
              </a:ext>
            </a:extLst>
          </p:cNvPr>
          <p:cNvSpPr txBox="1"/>
          <p:nvPr/>
        </p:nvSpPr>
        <p:spPr>
          <a:xfrm>
            <a:off x="419695" y="18908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References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0FABC3-FCA5-1442-B6A1-40BFADB73ED6}"/>
              </a:ext>
            </a:extLst>
          </p:cNvPr>
          <p:cNvSpPr txBox="1">
            <a:spLocks/>
          </p:cNvSpPr>
          <p:nvPr/>
        </p:nvSpPr>
        <p:spPr>
          <a:xfrm>
            <a:off x="419695" y="1000643"/>
            <a:ext cx="7886700" cy="3671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Price, Derek J. De Solla. "Networks of scientific papers." </a:t>
            </a:r>
            <a:r>
              <a:rPr lang="en-US" altLang="zh-CN" i="1"/>
              <a:t>Science</a:t>
            </a:r>
            <a:r>
              <a:rPr lang="en-US" altLang="zh-CN"/>
              <a:t> (1965): 510-515.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Barabási, Albert-László, and Réka Albert. "Emergence of scaling in random networks." </a:t>
            </a:r>
            <a:r>
              <a:rPr lang="en-US" i="1"/>
              <a:t>Science</a:t>
            </a:r>
            <a:r>
              <a:rPr lang="en-US"/>
              <a:t> 286.5439 (1999): 509-512.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Dorogovtsev, Sergey N., José Fernando F. Mendes, and Alexander N. Samukhin. "Structure of growing networks with preferential linking." </a:t>
            </a:r>
            <a:r>
              <a:rPr lang="en-US" i="1"/>
              <a:t>Physical review letters</a:t>
            </a:r>
            <a:r>
              <a:rPr lang="en-US"/>
              <a:t> 85.21 (2000): 4633.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Bollobás, B´ ela, et al. "The degree sequence of a scale‐free random graph process." </a:t>
            </a:r>
            <a:r>
              <a:rPr lang="en-US" i="1"/>
              <a:t>Random Structures &amp; Algorithms</a:t>
            </a:r>
            <a:r>
              <a:rPr lang="en-US"/>
              <a:t> 18.3 (2001): 279-290.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Newman, Mark EJ. "Power laws, Pareto distributions and Zipf's law." </a:t>
            </a:r>
            <a:r>
              <a:rPr lang="en-US" i="1"/>
              <a:t>Contemporary physics</a:t>
            </a:r>
            <a:r>
              <a:rPr lang="en-US"/>
              <a:t> 46.5 (2005): 323-351.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Bollobás, Béla, and Oliver Riordan. "The diameter of a scale-free random graph." </a:t>
            </a:r>
            <a:r>
              <a:rPr lang="en-US" i="1"/>
              <a:t>Combinatorica</a:t>
            </a:r>
            <a:r>
              <a:rPr lang="en-US"/>
              <a:t> 24.1 (2004): 5-34.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P. L. Krapivsky, . Redner, S., and . Leyvraz, F., “Connectivity of growing random networks,” </a:t>
            </a:r>
            <a:r>
              <a:rPr lang="en-US" altLang="zh-CN" i="1"/>
              <a:t>PRL</a:t>
            </a:r>
            <a:r>
              <a:rPr lang="en-US" altLang="zh-CN"/>
              <a:t>, vol. 85, no. 21, pp. 4629–32, 2000.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25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/>
              <p:nvPr/>
            </p:nvSpPr>
            <p:spPr>
              <a:xfrm>
                <a:off x="532561" y="1121299"/>
                <a:ext cx="7602446" cy="26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(2)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Diameter</a:t>
                </a:r>
                <a:r>
                  <a:rPr lang="en-US" altLang="zh-CN" dirty="0"/>
                  <a:t>: The maximum (shortest path)distance between any pair of nodes in a graph.</a:t>
                </a:r>
              </a:p>
              <a:p>
                <a:endParaRPr kumimoji="1"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/>
              </a:p>
              <a:p>
                <a:r>
                  <a:rPr kumimoji="1" lang="en-US" altLang="zh-CN" b="1" dirty="0">
                    <a:solidFill>
                      <a:schemeClr val="accent1"/>
                    </a:solidFill>
                  </a:rPr>
                  <a:t>Average</a:t>
                </a:r>
                <a:r>
                  <a:rPr kumimoji="1" lang="zh-CN" altLang="en-US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path</a:t>
                </a:r>
                <a:r>
                  <a:rPr kumimoji="1" lang="zh-CN" altLang="en-US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length</a:t>
                </a:r>
                <a:r>
                  <a:rPr lang="en-US" altLang="zh-CN" dirty="0"/>
                  <a:t> for a connected graph or 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strongly connected directed graph.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61" y="1121299"/>
                <a:ext cx="7602446" cy="2623219"/>
              </a:xfrm>
              <a:prstGeom prst="rect">
                <a:avLst/>
              </a:prstGeom>
              <a:blipFill>
                <a:blip r:embed="rId3"/>
                <a:stretch>
                  <a:fillRect l="-667" t="-1449" b="-1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13FA759-FC24-7642-8C27-C98081CE7B51}"/>
              </a:ext>
            </a:extLst>
          </p:cNvPr>
          <p:cNvSpPr/>
          <p:nvPr/>
        </p:nvSpPr>
        <p:spPr>
          <a:xfrm>
            <a:off x="293570" y="4057218"/>
            <a:ext cx="784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Many times we compute the average only over the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connected pairs of nodes (that is, we ignore “infinite”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length paths).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0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/>
              <p:nvPr/>
            </p:nvSpPr>
            <p:spPr>
              <a:xfrm>
                <a:off x="356632" y="939307"/>
                <a:ext cx="8259285" cy="3985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(3)</a:t>
                </a:r>
                <a:r>
                  <a:rPr kumimoji="1" lang="en-US" altLang="zh-CN" b="1" dirty="0">
                    <a:solidFill>
                      <a:schemeClr val="accent1"/>
                    </a:solidFill>
                  </a:rPr>
                  <a:t>Clusteringcoefficient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local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clustering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coefficient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measures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how avertex’s neighbors 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connected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each other.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Average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clustering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coefficient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charset="-122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charset="-122"/>
                            </a:rPr>
                            <m:t>𝐺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宋体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𝑖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  <m:t>𝑙𝑜𝑐𝑎𝑙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宋体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charset="-122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charset="-12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9353FB-7219-0A4B-8E9F-84056C6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32" y="939307"/>
                <a:ext cx="8259285" cy="3985899"/>
              </a:xfrm>
              <a:prstGeom prst="rect">
                <a:avLst/>
              </a:prstGeom>
              <a:blipFill>
                <a:blip r:embed="rId3"/>
                <a:stretch>
                  <a:fillRect l="-614" t="-317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A69F88-2A25-F34F-8CA2-8CBEC42F0C85}"/>
                  </a:ext>
                </a:extLst>
              </p:cNvPr>
              <p:cNvSpPr/>
              <p:nvPr/>
            </p:nvSpPr>
            <p:spPr>
              <a:xfrm>
                <a:off x="528083" y="1961493"/>
                <a:ext cx="6700345" cy="137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a typeface="宋体" charset="-122"/>
                  </a:rPr>
                  <a:t>: The number of edges between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ea typeface="宋体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a typeface="宋体" charset="-122"/>
                  </a:rPr>
                  <a:t>: the vertex degree.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b="0" dirty="0">
                    <a:ea typeface="宋体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𝑙𝑜𝑐𝑎𝑙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宋体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2×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−1)</m:t>
                        </m:r>
                      </m:den>
                    </m:f>
                  </m:oMath>
                </a14:m>
                <a:endParaRPr lang="en-US" altLang="zh-CN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A69F88-2A25-F34F-8CA2-8CBEC42F0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3" y="1961493"/>
                <a:ext cx="6700345" cy="1370953"/>
              </a:xfrm>
              <a:prstGeom prst="rect">
                <a:avLst/>
              </a:prstGeom>
              <a:blipFill>
                <a:blip r:embed="rId4"/>
                <a:stretch>
                  <a:fillRect b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3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696" y="26616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+mn-ea"/>
              </a:rPr>
              <a:t>Network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Properties</a:t>
            </a:r>
            <a:endParaRPr kumimoji="1" lang="zh-CN" altLang="en-US" sz="2400" dirty="0">
              <a:latin typeface="+mn-ea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19696" y="808598"/>
            <a:ext cx="813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19695" y="753405"/>
            <a:ext cx="2908489" cy="10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CF852F-40A0-2540-BB04-A303E5A2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5BD4-2C18-3241-A107-B7FFDDC89A82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9353FB-7219-0A4B-8E9F-84056C69131A}"/>
              </a:ext>
            </a:extLst>
          </p:cNvPr>
          <p:cNvSpPr txBox="1"/>
          <p:nvPr/>
        </p:nvSpPr>
        <p:spPr>
          <a:xfrm>
            <a:off x="356632" y="939307"/>
            <a:ext cx="82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/>
              <a:t>(3)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Clustering</a:t>
            </a:r>
            <a:r>
              <a:rPr lang="en-US" altLang="zh-CN" dirty="0"/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coefficient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E3C057-0BE6-704D-A55D-37ADAF6C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0" y="1534054"/>
            <a:ext cx="7230248" cy="28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3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22380</TotalTime>
  <Words>1876</Words>
  <Application>Microsoft Macintosh PowerPoint</Application>
  <PresentationFormat>全屏显示(16:9)</PresentationFormat>
  <Paragraphs>386</Paragraphs>
  <Slides>62</Slides>
  <Notes>55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6" baseType="lpstr">
      <vt:lpstr>等线</vt:lpstr>
      <vt:lpstr>宋体-简</vt:lpstr>
      <vt:lpstr>Heiti SC Medium</vt:lpstr>
      <vt:lpstr>Hiragino Kaku Gothic Std W8</vt:lpstr>
      <vt:lpstr>Linux Libertine</vt:lpstr>
      <vt:lpstr>Apple Chancery</vt:lpstr>
      <vt:lpstr>Arial</vt:lpstr>
      <vt:lpstr>Calibri</vt:lpstr>
      <vt:lpstr>Calibri Light</vt:lpstr>
      <vt:lpstr>Cambria Math</vt:lpstr>
      <vt:lpstr>Helvetica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Happy</dc:creator>
  <cp:lastModifiedBy>zoulei@pku.edu.cn</cp:lastModifiedBy>
  <cp:revision>838</cp:revision>
  <cp:lastPrinted>2020-02-29T17:25:48Z</cp:lastPrinted>
  <dcterms:created xsi:type="dcterms:W3CDTF">2020-02-29T17:25:48Z</dcterms:created>
  <dcterms:modified xsi:type="dcterms:W3CDTF">2021-06-28T08:16:27Z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